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0" r:id="rId13"/>
    <p:sldId id="269" r:id="rId14"/>
    <p:sldId id="271" r:id="rId15"/>
    <p:sldId id="275" r:id="rId16"/>
    <p:sldId id="272" r:id="rId17"/>
    <p:sldId id="276" r:id="rId18"/>
    <p:sldId id="266" r:id="rId19"/>
    <p:sldId id="267" r:id="rId20"/>
    <p:sldId id="274" r:id="rId21"/>
  </p:sldIdLst>
  <p:sldSz cx="18288000" cy="10287000"/>
  <p:notesSz cx="6858000" cy="9144000"/>
  <p:embeddedFontLst>
    <p:embeddedFont>
      <p:font typeface="Canva Sans" panose="020B0503030501040103" pitchFamily="34" charset="0"/>
      <p:regular r:id="rId22"/>
    </p:embeddedFont>
    <p:embeddedFont>
      <p:font typeface="Canva Sans Bold" panose="020B0803030501040103" pitchFamily="34" charset="0"/>
      <p:regular r:id="rId23"/>
      <p:bold r:id="rId24"/>
    </p:embeddedFont>
    <p:embeddedFont>
      <p:font typeface="Open Sans 1" panose="020B0606030504020204" pitchFamily="34" charset="0"/>
      <p:regular r:id="rId25"/>
    </p:embeddedFont>
    <p:embeddedFont>
      <p:font typeface="Open Sans 2" pitchFamily="2" charset="0"/>
      <p:regular r:id="rId26"/>
    </p:embeddedFont>
    <p:embeddedFont>
      <p:font typeface="Open Sans 2 Bold" pitchFamily="2" charset="0"/>
      <p:regular r:id="rId27"/>
      <p:bold r:id="rId28"/>
    </p:embeddedFont>
    <p:embeddedFont>
      <p:font typeface="Poppins" pitchFamily="2" charset="77"/>
      <p:regular r:id="rId29"/>
      <p:bold r:id="rId30"/>
      <p:italic r:id="rId31"/>
      <p:boldItalic r:id="rId32"/>
    </p:embeddedFont>
    <p:embeddedFont>
      <p:font typeface="Poppins Bold" pitchFamily="2" charset="77"/>
      <p:regular r:id="rId33"/>
      <p:bold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32" autoAdjust="0"/>
    <p:restoredTop sz="94556" autoAdjust="0"/>
  </p:normalViewPr>
  <p:slideViewPr>
    <p:cSldViewPr>
      <p:cViewPr varScale="1">
        <p:scale>
          <a:sx n="80" d="100"/>
          <a:sy n="80" d="100"/>
        </p:scale>
        <p:origin x="208" y="2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134593" y="818846"/>
            <a:ext cx="555889" cy="40564"/>
            <a:chOff x="0" y="0"/>
            <a:chExt cx="128243" cy="93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8243" cy="9358"/>
            </a:xfrm>
            <a:custGeom>
              <a:avLst/>
              <a:gdLst/>
              <a:ahLst/>
              <a:cxnLst/>
              <a:rect l="l" t="t" r="r" b="b"/>
              <a:pathLst>
                <a:path w="128243" h="9358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134593" y="947692"/>
            <a:ext cx="555889" cy="40564"/>
            <a:chOff x="0" y="0"/>
            <a:chExt cx="128243" cy="935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8243" cy="9358"/>
            </a:xfrm>
            <a:custGeom>
              <a:avLst/>
              <a:gdLst/>
              <a:ahLst/>
              <a:cxnLst/>
              <a:rect l="l" t="t" r="r" b="b"/>
              <a:pathLst>
                <a:path w="128243" h="9358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33583" y="6185861"/>
            <a:ext cx="3556872" cy="661375"/>
            <a:chOff x="0" y="0"/>
            <a:chExt cx="4371236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371236" cy="812800"/>
            </a:xfrm>
            <a:custGeom>
              <a:avLst/>
              <a:gdLst/>
              <a:ahLst/>
              <a:cxnLst/>
              <a:rect l="l" t="t" r="r" b="b"/>
              <a:pathLst>
                <a:path w="4371236" h="812800">
                  <a:moveTo>
                    <a:pt x="217661" y="0"/>
                  </a:moveTo>
                  <a:lnTo>
                    <a:pt x="4153575" y="0"/>
                  </a:lnTo>
                  <a:cubicBezTo>
                    <a:pt x="4273785" y="0"/>
                    <a:pt x="4371236" y="97450"/>
                    <a:pt x="4371236" y="217661"/>
                  </a:cubicBezTo>
                  <a:lnTo>
                    <a:pt x="4371236" y="595139"/>
                  </a:lnTo>
                  <a:cubicBezTo>
                    <a:pt x="4371236" y="715350"/>
                    <a:pt x="4273785" y="812800"/>
                    <a:pt x="4153575" y="812800"/>
                  </a:cubicBezTo>
                  <a:lnTo>
                    <a:pt x="217661" y="812800"/>
                  </a:lnTo>
                  <a:cubicBezTo>
                    <a:pt x="97450" y="812800"/>
                    <a:pt x="0" y="715350"/>
                    <a:pt x="0" y="595139"/>
                  </a:cubicBezTo>
                  <a:lnTo>
                    <a:pt x="0" y="217661"/>
                  </a:lnTo>
                  <a:cubicBezTo>
                    <a:pt x="0" y="97450"/>
                    <a:pt x="97450" y="0"/>
                    <a:pt x="217661" y="0"/>
                  </a:cubicBezTo>
                  <a:close/>
                </a:path>
              </a:pathLst>
            </a:custGeom>
            <a:solidFill>
              <a:srgbClr val="60606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371236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587932" y="3173556"/>
            <a:ext cx="11715221" cy="1171522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9587932" y="8515314"/>
            <a:ext cx="8555756" cy="898354"/>
          </a:xfrm>
          <a:custGeom>
            <a:avLst/>
            <a:gdLst/>
            <a:ahLst/>
            <a:cxnLst/>
            <a:rect l="l" t="t" r="r" b="b"/>
            <a:pathLst>
              <a:path w="8555756" h="898354">
                <a:moveTo>
                  <a:pt x="0" y="0"/>
                </a:moveTo>
                <a:lnTo>
                  <a:pt x="8555756" y="0"/>
                </a:lnTo>
                <a:lnTo>
                  <a:pt x="8555756" y="898355"/>
                </a:lnTo>
                <a:lnTo>
                  <a:pt x="0" y="8983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9587932" y="3732122"/>
            <a:ext cx="8555756" cy="4907478"/>
            <a:chOff x="0" y="0"/>
            <a:chExt cx="7981950" cy="4578350"/>
          </a:xfrm>
        </p:grpSpPr>
        <p:sp>
          <p:nvSpPr>
            <p:cNvPr id="16" name="Freeform 16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-4049" r="-404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011767" y="2066921"/>
            <a:ext cx="5555965" cy="1644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24"/>
              </a:lnSpc>
              <a:spcBef>
                <a:spcPct val="0"/>
              </a:spcBef>
            </a:pPr>
            <a:r>
              <a:rPr lang="en-US" sz="9231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Website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11767" y="3288818"/>
            <a:ext cx="8178692" cy="1672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24"/>
              </a:lnSpc>
              <a:spcBef>
                <a:spcPct val="0"/>
              </a:spcBef>
            </a:pPr>
            <a:r>
              <a:rPr lang="en-US" sz="9231" b="1" dirty="0">
                <a:solidFill>
                  <a:srgbClr val="17DACA"/>
                </a:solidFill>
                <a:latin typeface="Poppins Bold"/>
                <a:ea typeface="Poppins Bold"/>
                <a:cs typeface="Poppins Bold"/>
                <a:sym typeface="Poppins Bold"/>
              </a:rPr>
              <a:t>Toko Baju</a:t>
            </a:r>
          </a:p>
        </p:txBody>
      </p:sp>
      <p:sp>
        <p:nvSpPr>
          <p:cNvPr id="23" name="Freeform 23"/>
          <p:cNvSpPr/>
          <p:nvPr/>
        </p:nvSpPr>
        <p:spPr>
          <a:xfrm>
            <a:off x="860392" y="474898"/>
            <a:ext cx="2910723" cy="1344995"/>
          </a:xfrm>
          <a:custGeom>
            <a:avLst/>
            <a:gdLst/>
            <a:ahLst/>
            <a:cxnLst/>
            <a:rect l="l" t="t" r="r" b="b"/>
            <a:pathLst>
              <a:path w="2910723" h="1344995">
                <a:moveTo>
                  <a:pt x="0" y="0"/>
                </a:moveTo>
                <a:lnTo>
                  <a:pt x="2910724" y="0"/>
                </a:lnTo>
                <a:lnTo>
                  <a:pt x="2910724" y="1344996"/>
                </a:lnTo>
                <a:lnTo>
                  <a:pt x="0" y="13449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TextBox 24"/>
          <p:cNvSpPr txBox="1"/>
          <p:nvPr/>
        </p:nvSpPr>
        <p:spPr>
          <a:xfrm>
            <a:off x="15242854" y="740302"/>
            <a:ext cx="1368800" cy="288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0"/>
              </a:lnSpc>
              <a:spcBef>
                <a:spcPct val="0"/>
              </a:spcBef>
            </a:pPr>
            <a:r>
              <a:rPr lang="en-US" sz="1678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Review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066399" y="740302"/>
            <a:ext cx="1483564" cy="288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0"/>
              </a:lnSpc>
              <a:spcBef>
                <a:spcPct val="0"/>
              </a:spcBef>
            </a:pPr>
            <a:r>
              <a:rPr lang="en-US" sz="1678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Products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344654" y="740302"/>
            <a:ext cx="1028854" cy="288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0"/>
              </a:lnSpc>
              <a:spcBef>
                <a:spcPct val="0"/>
              </a:spcBef>
            </a:pPr>
            <a:r>
              <a:rPr lang="en-US" sz="1678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Abot Us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587932" y="740302"/>
            <a:ext cx="1132800" cy="28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0"/>
              </a:lnSpc>
              <a:spcBef>
                <a:spcPct val="0"/>
              </a:spcBef>
            </a:pPr>
            <a:r>
              <a:rPr lang="en-US" sz="1678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Home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33583" y="6263427"/>
            <a:ext cx="3556872" cy="406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25"/>
              </a:lnSpc>
              <a:spcBef>
                <a:spcPct val="0"/>
              </a:spcBef>
            </a:pPr>
            <a:r>
              <a:rPr lang="en-US" sz="2446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Anggota Kelompok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93133" y="6998182"/>
            <a:ext cx="5158948" cy="212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8191" lvl="1" indent="-264096" algn="l">
              <a:lnSpc>
                <a:spcPts val="3425"/>
              </a:lnSpc>
              <a:buFont typeface="Arial"/>
              <a:buChar char="•"/>
            </a:pPr>
            <a:r>
              <a:rPr lang="en-US" sz="2446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Konan Arnanda</a:t>
            </a:r>
          </a:p>
          <a:p>
            <a:pPr marL="528191" lvl="1" indent="-264096" algn="l">
              <a:lnSpc>
                <a:spcPts val="3425"/>
              </a:lnSpc>
              <a:buFont typeface="Arial"/>
              <a:buChar char="•"/>
            </a:pPr>
            <a:r>
              <a:rPr lang="en-US" sz="2446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Ahmad Fadilah</a:t>
            </a:r>
          </a:p>
          <a:p>
            <a:pPr marL="528191" lvl="1" indent="-264096" algn="l">
              <a:lnSpc>
                <a:spcPts val="3425"/>
              </a:lnSpc>
              <a:buFont typeface="Arial"/>
              <a:buChar char="•"/>
            </a:pPr>
            <a:r>
              <a:rPr lang="en-US" sz="2446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Jajang Irawan</a:t>
            </a:r>
          </a:p>
          <a:p>
            <a:pPr marL="528191" lvl="1" indent="-264096" algn="l">
              <a:lnSpc>
                <a:spcPts val="3425"/>
              </a:lnSpc>
              <a:buFont typeface="Arial"/>
              <a:buChar char="•"/>
            </a:pPr>
            <a:r>
              <a:rPr lang="en-US" sz="2446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Gunawan Wicaksono R</a:t>
            </a:r>
          </a:p>
          <a:p>
            <a:pPr marL="528191" lvl="1" indent="-264096" algn="l">
              <a:lnSpc>
                <a:spcPts val="3425"/>
              </a:lnSpc>
              <a:buFont typeface="Arial"/>
              <a:buChar char="•"/>
            </a:pPr>
            <a:r>
              <a:rPr lang="en-US" sz="2446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Arjun Sujarwo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11767" y="5130880"/>
            <a:ext cx="5158948" cy="83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5"/>
              </a:lnSpc>
            </a:pPr>
            <a:r>
              <a:rPr lang="en-US" sz="2446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Projek</a:t>
            </a:r>
            <a:r>
              <a:rPr lang="en-US" sz="2446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Akhir Web Programming </a:t>
            </a:r>
          </a:p>
          <a:p>
            <a:pPr algn="l">
              <a:lnSpc>
                <a:spcPts val="3425"/>
              </a:lnSpc>
            </a:pPr>
            <a:r>
              <a:rPr lang="en-US" sz="2446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disusun</a:t>
            </a:r>
            <a:r>
              <a:rPr lang="en-US" sz="2446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oleh :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10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85074" y="2247900"/>
            <a:ext cx="5709608" cy="138134"/>
            <a:chOff x="0" y="0"/>
            <a:chExt cx="1575162" cy="381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75162" cy="38108"/>
            </a:xfrm>
            <a:custGeom>
              <a:avLst/>
              <a:gdLst/>
              <a:ahLst/>
              <a:cxnLst/>
              <a:rect l="l" t="t" r="r" b="b"/>
              <a:pathLst>
                <a:path w="1575162" h="38108">
                  <a:moveTo>
                    <a:pt x="19054" y="0"/>
                  </a:moveTo>
                  <a:lnTo>
                    <a:pt x="1556108" y="0"/>
                  </a:lnTo>
                  <a:cubicBezTo>
                    <a:pt x="1566631" y="0"/>
                    <a:pt x="1575162" y="8531"/>
                    <a:pt x="1575162" y="19054"/>
                  </a:cubicBezTo>
                  <a:lnTo>
                    <a:pt x="1575162" y="19054"/>
                  </a:lnTo>
                  <a:cubicBezTo>
                    <a:pt x="1575162" y="24108"/>
                    <a:pt x="1573154" y="28954"/>
                    <a:pt x="1569581" y="32527"/>
                  </a:cubicBezTo>
                  <a:cubicBezTo>
                    <a:pt x="1566008" y="36101"/>
                    <a:pt x="1561161" y="38108"/>
                    <a:pt x="1556108" y="38108"/>
                  </a:cubicBezTo>
                  <a:lnTo>
                    <a:pt x="19054" y="38108"/>
                  </a:lnTo>
                  <a:cubicBezTo>
                    <a:pt x="8531" y="38108"/>
                    <a:pt x="0" y="29577"/>
                    <a:pt x="0" y="19054"/>
                  </a:cubicBezTo>
                  <a:lnTo>
                    <a:pt x="0" y="19054"/>
                  </a:lnTo>
                  <a:cubicBezTo>
                    <a:pt x="0" y="8531"/>
                    <a:pt x="8531" y="0"/>
                    <a:pt x="19054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75162" cy="76208"/>
            </a:xfrm>
            <a:prstGeom prst="rect">
              <a:avLst/>
            </a:prstGeom>
          </p:spPr>
          <p:txBody>
            <a:bodyPr lIns="48497" tIns="48497" rIns="48497" bIns="48497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69915" y="1085195"/>
            <a:ext cx="8458926" cy="6322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6"/>
              </a:lnSpc>
            </a:pPr>
            <a:r>
              <a:rPr lang="en-US" sz="4184" b="1" dirty="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Halaman- Halaman Website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027237" y="0"/>
            <a:ext cx="8260763" cy="10287000"/>
            <a:chOff x="0" y="0"/>
            <a:chExt cx="2175674" cy="27093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75674" cy="2709333"/>
            </a:xfrm>
            <a:custGeom>
              <a:avLst/>
              <a:gdLst/>
              <a:ahLst/>
              <a:cxnLst/>
              <a:rect l="l" t="t" r="r" b="b"/>
              <a:pathLst>
                <a:path w="2175674" h="2709333">
                  <a:moveTo>
                    <a:pt x="0" y="0"/>
                  </a:moveTo>
                  <a:lnTo>
                    <a:pt x="2175674" y="0"/>
                  </a:lnTo>
                  <a:lnTo>
                    <a:pt x="217567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17567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988928" y="1814755"/>
            <a:ext cx="6172705" cy="6172705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00" r="-2500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85074" y="2833643"/>
            <a:ext cx="692909" cy="692909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1936" tIns="51936" rIns="51936" bIns="51936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97935" y="3014216"/>
            <a:ext cx="267187" cy="303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6"/>
              </a:lnSpc>
              <a:spcBef>
                <a:spcPct val="0"/>
              </a:spcBef>
            </a:pPr>
            <a:r>
              <a:rPr lang="en-US" sz="1840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01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669915" y="3902789"/>
            <a:ext cx="692909" cy="692909"/>
            <a:chOff x="0" y="0"/>
            <a:chExt cx="923879" cy="923879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923879" cy="923879"/>
              <a:chOff x="0" y="0"/>
              <a:chExt cx="812800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1936" tIns="51936" rIns="51936" bIns="51936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123802" y="250289"/>
              <a:ext cx="676275" cy="394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76"/>
                </a:lnSpc>
                <a:spcBef>
                  <a:spcPct val="0"/>
                </a:spcBef>
              </a:pPr>
              <a:r>
                <a:rPr lang="en-US" sz="1840" b="1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02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692653" y="4971936"/>
            <a:ext cx="692909" cy="692909"/>
            <a:chOff x="0" y="0"/>
            <a:chExt cx="923879" cy="923879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0"/>
              <a:ext cx="923879" cy="923879"/>
              <a:chOff x="0" y="0"/>
              <a:chExt cx="812800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TextBox 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1936" tIns="51936" rIns="51936" bIns="51936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123802" y="199475"/>
              <a:ext cx="676275" cy="394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76"/>
                </a:lnSpc>
                <a:spcBef>
                  <a:spcPct val="0"/>
                </a:spcBef>
              </a:pPr>
              <a:r>
                <a:rPr lang="en-US" sz="1840" b="1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03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685074" y="6045845"/>
            <a:ext cx="692909" cy="692909"/>
            <a:chOff x="0" y="0"/>
            <a:chExt cx="923879" cy="923879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923879" cy="923879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1936" tIns="51936" rIns="51936" bIns="51936" rtlCol="0" anchor="ctr"/>
              <a:lstStyle/>
              <a:p>
                <a:pPr algn="ctr">
                  <a:lnSpc>
                    <a:spcPts val="2240"/>
                  </a:lnSpc>
                </a:pPr>
                <a:endParaRPr/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123801" y="199475"/>
              <a:ext cx="676275" cy="4146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76"/>
                </a:lnSpc>
                <a:spcBef>
                  <a:spcPct val="0"/>
                </a:spcBef>
              </a:pPr>
              <a:r>
                <a:rPr lang="en-US" sz="1840" b="1" dirty="0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04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685074" y="7091179"/>
            <a:ext cx="677751" cy="677751"/>
            <a:chOff x="0" y="0"/>
            <a:chExt cx="903667" cy="903667"/>
          </a:xfrm>
        </p:grpSpPr>
        <p:grpSp>
          <p:nvGrpSpPr>
            <p:cNvPr id="36" name="Group 36"/>
            <p:cNvGrpSpPr/>
            <p:nvPr/>
          </p:nvGrpSpPr>
          <p:grpSpPr>
            <a:xfrm>
              <a:off x="0" y="0"/>
              <a:ext cx="903667" cy="903667"/>
              <a:chOff x="0" y="0"/>
              <a:chExt cx="8128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TextBox 3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39" name="TextBox 39"/>
            <p:cNvSpPr txBox="1"/>
            <p:nvPr/>
          </p:nvSpPr>
          <p:spPr>
            <a:xfrm>
              <a:off x="277606" y="244189"/>
              <a:ext cx="348456" cy="400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  <a:spcBef>
                  <a:spcPct val="0"/>
                </a:spcBef>
              </a:pPr>
              <a:r>
                <a:rPr lang="en-US" sz="1799" b="1" dirty="0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05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707812" y="8149930"/>
            <a:ext cx="677751" cy="677751"/>
            <a:chOff x="0" y="0"/>
            <a:chExt cx="903667" cy="903667"/>
          </a:xfrm>
        </p:grpSpPr>
        <p:grpSp>
          <p:nvGrpSpPr>
            <p:cNvPr id="41" name="Group 41"/>
            <p:cNvGrpSpPr/>
            <p:nvPr/>
          </p:nvGrpSpPr>
          <p:grpSpPr>
            <a:xfrm>
              <a:off x="0" y="0"/>
              <a:ext cx="903667" cy="903667"/>
              <a:chOff x="0" y="0"/>
              <a:chExt cx="812800" cy="8128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TextBox 4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44" name="TextBox 44"/>
            <p:cNvSpPr txBox="1"/>
            <p:nvPr/>
          </p:nvSpPr>
          <p:spPr>
            <a:xfrm>
              <a:off x="121095" y="244189"/>
              <a:ext cx="661481" cy="400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  <a:spcBef>
                  <a:spcPct val="0"/>
                </a:spcBef>
              </a:pPr>
              <a:r>
                <a:rPr lang="en-US" sz="1799" b="1" dirty="0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685074" y="9208681"/>
            <a:ext cx="677751" cy="677751"/>
            <a:chOff x="0" y="0"/>
            <a:chExt cx="903667" cy="903667"/>
          </a:xfrm>
        </p:grpSpPr>
        <p:grpSp>
          <p:nvGrpSpPr>
            <p:cNvPr id="46" name="Group 46"/>
            <p:cNvGrpSpPr/>
            <p:nvPr/>
          </p:nvGrpSpPr>
          <p:grpSpPr>
            <a:xfrm>
              <a:off x="0" y="0"/>
              <a:ext cx="903667" cy="903667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" name="TextBox 4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49" name="TextBox 49"/>
            <p:cNvSpPr txBox="1"/>
            <p:nvPr/>
          </p:nvSpPr>
          <p:spPr>
            <a:xfrm>
              <a:off x="121095" y="194486"/>
              <a:ext cx="661481" cy="400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  <a:spcBef>
                  <a:spcPct val="0"/>
                </a:spcBef>
              </a:pPr>
              <a:r>
                <a:rPr lang="en-US" sz="1799" b="1" dirty="0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07</a:t>
              </a:r>
            </a:p>
          </p:txBody>
        </p:sp>
      </p:grpSp>
      <p:sp>
        <p:nvSpPr>
          <p:cNvPr id="50" name="TextBox 50"/>
          <p:cNvSpPr txBox="1"/>
          <p:nvPr/>
        </p:nvSpPr>
        <p:spPr>
          <a:xfrm>
            <a:off x="1752600" y="2969259"/>
            <a:ext cx="1610183" cy="497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  <a:spcBef>
                <a:spcPct val="0"/>
              </a:spcBef>
            </a:pPr>
            <a:r>
              <a:rPr lang="en-US" sz="28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Home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741083" y="4036059"/>
            <a:ext cx="2585946" cy="497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  <a:spcBef>
                <a:spcPct val="0"/>
              </a:spcBef>
            </a:pPr>
            <a:r>
              <a:rPr lang="en-US" sz="28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us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741082" y="5067300"/>
            <a:ext cx="2907117" cy="497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  <a:spcBef>
                <a:spcPct val="0"/>
              </a:spcBef>
            </a:pPr>
            <a:r>
              <a:rPr lang="en-US" sz="28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Product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769062" y="6169659"/>
            <a:ext cx="2607386" cy="497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  <a:spcBef>
                <a:spcPct val="0"/>
              </a:spcBef>
            </a:pPr>
            <a:r>
              <a:rPr lang="en-US" sz="28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Detail </a:t>
            </a:r>
            <a:r>
              <a:rPr lang="en-US" sz="28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Produk</a:t>
            </a:r>
            <a:endParaRPr lang="en-US" sz="2899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1769061" y="7200900"/>
            <a:ext cx="1916991" cy="497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  <a:spcBef>
                <a:spcPct val="0"/>
              </a:spcBef>
            </a:pPr>
            <a:r>
              <a:rPr lang="en-US" sz="28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Keranjang</a:t>
            </a:r>
            <a:endParaRPr lang="en-US" sz="2899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1769062" y="8227059"/>
            <a:ext cx="3488738" cy="490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  <a:spcBef>
                <a:spcPct val="0"/>
              </a:spcBef>
            </a:pPr>
            <a:r>
              <a:rPr lang="en-US" sz="28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us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769061" y="9250643"/>
            <a:ext cx="1050960" cy="497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  <a:spcBef>
                <a:spcPct val="0"/>
              </a:spcBef>
            </a:pPr>
            <a:r>
              <a:rPr lang="en-US" sz="28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Login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51" y="8801100"/>
            <a:ext cx="18320651" cy="1540791"/>
            <a:chOff x="0" y="0"/>
            <a:chExt cx="4825192" cy="3579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5192" cy="357919"/>
            </a:xfrm>
            <a:custGeom>
              <a:avLst/>
              <a:gdLst/>
              <a:ahLst/>
              <a:cxnLst/>
              <a:rect l="l" t="t" r="r" b="b"/>
              <a:pathLst>
                <a:path w="4825192" h="357919">
                  <a:moveTo>
                    <a:pt x="0" y="0"/>
                  </a:moveTo>
                  <a:lnTo>
                    <a:pt x="4825192" y="0"/>
                  </a:lnTo>
                  <a:lnTo>
                    <a:pt x="4825192" y="357919"/>
                  </a:lnTo>
                  <a:lnTo>
                    <a:pt x="0" y="357919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25192" cy="3960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269297" y="1021017"/>
            <a:ext cx="6780554" cy="2141064"/>
            <a:chOff x="0" y="-28575"/>
            <a:chExt cx="9040739" cy="2854753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1016097"/>
              <a:ext cx="6597805" cy="244764"/>
              <a:chOff x="0" y="-38100"/>
              <a:chExt cx="1365148" cy="5064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365148" cy="12543"/>
              </a:xfrm>
              <a:custGeom>
                <a:avLst/>
                <a:gdLst/>
                <a:ahLst/>
                <a:cxnLst/>
                <a:rect l="l" t="t" r="r" b="b"/>
                <a:pathLst>
                  <a:path w="1365148" h="12543">
                    <a:moveTo>
                      <a:pt x="6272" y="0"/>
                    </a:moveTo>
                    <a:lnTo>
                      <a:pt x="1358876" y="0"/>
                    </a:lnTo>
                    <a:cubicBezTo>
                      <a:pt x="1360539" y="0"/>
                      <a:pt x="1362135" y="661"/>
                      <a:pt x="1363311" y="1837"/>
                    </a:cubicBezTo>
                    <a:cubicBezTo>
                      <a:pt x="1364487" y="3013"/>
                      <a:pt x="1365148" y="4608"/>
                      <a:pt x="1365148" y="6272"/>
                    </a:cubicBezTo>
                    <a:lnTo>
                      <a:pt x="1365148" y="6272"/>
                    </a:lnTo>
                    <a:cubicBezTo>
                      <a:pt x="1365148" y="7935"/>
                      <a:pt x="1364487" y="9530"/>
                      <a:pt x="1363311" y="10706"/>
                    </a:cubicBezTo>
                    <a:cubicBezTo>
                      <a:pt x="1362135" y="11882"/>
                      <a:pt x="1360539" y="12543"/>
                      <a:pt x="1358876" y="12543"/>
                    </a:cubicBezTo>
                    <a:lnTo>
                      <a:pt x="6272" y="12543"/>
                    </a:lnTo>
                    <a:cubicBezTo>
                      <a:pt x="4608" y="12543"/>
                      <a:pt x="3013" y="11882"/>
                      <a:pt x="1837" y="10706"/>
                    </a:cubicBezTo>
                    <a:cubicBezTo>
                      <a:pt x="661" y="9530"/>
                      <a:pt x="0" y="7935"/>
                      <a:pt x="0" y="6272"/>
                    </a:cubicBezTo>
                    <a:lnTo>
                      <a:pt x="0" y="6272"/>
                    </a:lnTo>
                    <a:cubicBezTo>
                      <a:pt x="0" y="4608"/>
                      <a:pt x="661" y="3013"/>
                      <a:pt x="1837" y="1837"/>
                    </a:cubicBezTo>
                    <a:cubicBezTo>
                      <a:pt x="3013" y="661"/>
                      <a:pt x="4608" y="0"/>
                      <a:pt x="6272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1365148" cy="506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0" y="1612467"/>
              <a:ext cx="7193936" cy="1213711"/>
              <a:chOff x="0" y="0"/>
              <a:chExt cx="1459192" cy="246185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459192" cy="246185"/>
              </a:xfrm>
              <a:custGeom>
                <a:avLst/>
                <a:gdLst/>
                <a:ahLst/>
                <a:cxnLst/>
                <a:rect l="l" t="t" r="r" b="b"/>
                <a:pathLst>
                  <a:path w="1459192" h="246185">
                    <a:moveTo>
                      <a:pt x="69863" y="0"/>
                    </a:moveTo>
                    <a:lnTo>
                      <a:pt x="1389329" y="0"/>
                    </a:lnTo>
                    <a:cubicBezTo>
                      <a:pt x="1407858" y="0"/>
                      <a:pt x="1425628" y="7361"/>
                      <a:pt x="1438730" y="20462"/>
                    </a:cubicBezTo>
                    <a:cubicBezTo>
                      <a:pt x="1451832" y="33564"/>
                      <a:pt x="1459192" y="51334"/>
                      <a:pt x="1459192" y="69863"/>
                    </a:cubicBezTo>
                    <a:lnTo>
                      <a:pt x="1459192" y="176322"/>
                    </a:lnTo>
                    <a:cubicBezTo>
                      <a:pt x="1459192" y="194851"/>
                      <a:pt x="1451832" y="212621"/>
                      <a:pt x="1438730" y="225723"/>
                    </a:cubicBezTo>
                    <a:cubicBezTo>
                      <a:pt x="1425628" y="238824"/>
                      <a:pt x="1407858" y="246185"/>
                      <a:pt x="1389329" y="246185"/>
                    </a:cubicBezTo>
                    <a:lnTo>
                      <a:pt x="69863" y="246185"/>
                    </a:lnTo>
                    <a:cubicBezTo>
                      <a:pt x="51334" y="246185"/>
                      <a:pt x="33564" y="238824"/>
                      <a:pt x="20462" y="225723"/>
                    </a:cubicBezTo>
                    <a:cubicBezTo>
                      <a:pt x="7361" y="212621"/>
                      <a:pt x="0" y="194851"/>
                      <a:pt x="0" y="176322"/>
                    </a:cubicBezTo>
                    <a:lnTo>
                      <a:pt x="0" y="69863"/>
                    </a:lnTo>
                    <a:cubicBezTo>
                      <a:pt x="0" y="51334"/>
                      <a:pt x="7361" y="33564"/>
                      <a:pt x="20462" y="20462"/>
                    </a:cubicBezTo>
                    <a:cubicBezTo>
                      <a:pt x="33564" y="7361"/>
                      <a:pt x="51334" y="0"/>
                      <a:pt x="69863" y="0"/>
                    </a:cubicBezTo>
                    <a:close/>
                  </a:path>
                </a:pathLst>
              </a:custGeom>
              <a:solidFill>
                <a:srgbClr val="17DACA">
                  <a:alpha val="4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114300"/>
                <a:ext cx="1459192" cy="3604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517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0" y="-28575"/>
              <a:ext cx="9040739" cy="87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896"/>
                </a:lnSpc>
              </a:pPr>
              <a:r>
                <a:rPr lang="en-US" sz="4184" b="1" dirty="0" err="1">
                  <a:solidFill>
                    <a:srgbClr val="1F20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Struktur</a:t>
              </a:r>
              <a:r>
                <a:rPr lang="en-US" sz="4184" b="1" dirty="0">
                  <a:solidFill>
                    <a:srgbClr val="1F20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Website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436696" y="1746357"/>
              <a:ext cx="6161109" cy="8697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482"/>
                </a:lnSpc>
                <a:spcBef>
                  <a:spcPct val="0"/>
                </a:spcBef>
              </a:pPr>
              <a:r>
                <a:rPr lang="en-US" sz="3916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Halaman Home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16002000" y="437231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4">
            <a:extLst>
              <a:ext uri="{FF2B5EF4-FFF2-40B4-BE49-F238E27FC236}">
                <a16:creationId xmlns:a16="http://schemas.microsoft.com/office/drawing/2014/main" id="{B01521A0-4EE2-2E8D-38BA-EEF7BB8DD4C6}"/>
              </a:ext>
            </a:extLst>
          </p:cNvPr>
          <p:cNvSpPr txBox="1"/>
          <p:nvPr/>
        </p:nvSpPr>
        <p:spPr>
          <a:xfrm>
            <a:off x="7239000" y="3896327"/>
            <a:ext cx="8043331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D" sz="3200" b="1" dirty="0"/>
              <a:t>Fitur Utama:</a:t>
            </a:r>
          </a:p>
        </p:txBody>
      </p:sp>
      <p:sp>
        <p:nvSpPr>
          <p:cNvPr id="21" name="TextBox 24">
            <a:extLst>
              <a:ext uri="{FF2B5EF4-FFF2-40B4-BE49-F238E27FC236}">
                <a16:creationId xmlns:a16="http://schemas.microsoft.com/office/drawing/2014/main" id="{3DC556F0-97BC-0D8F-A789-8887CDD3C74C}"/>
              </a:ext>
            </a:extLst>
          </p:cNvPr>
          <p:cNvSpPr txBox="1"/>
          <p:nvPr/>
        </p:nvSpPr>
        <p:spPr>
          <a:xfrm>
            <a:off x="7239000" y="4686300"/>
            <a:ext cx="6786648" cy="36009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Header dan footer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Hero Section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About Us Section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Features Section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Best Seller Section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Testimonial Section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Footer</a:t>
            </a:r>
          </a:p>
        </p:txBody>
      </p:sp>
      <p:pic>
        <p:nvPicPr>
          <p:cNvPr id="25" name="Picture 24" descr="A screenshot of a website&#10;&#10;AI-generated content may be incorrect.">
            <a:extLst>
              <a:ext uri="{FF2B5EF4-FFF2-40B4-BE49-F238E27FC236}">
                <a16:creationId xmlns:a16="http://schemas.microsoft.com/office/drawing/2014/main" id="{F6A99564-3ACF-6767-BC72-8969D7C37A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058" y="435326"/>
            <a:ext cx="3786101" cy="912051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51" y="8928026"/>
            <a:ext cx="18320651" cy="1358974"/>
            <a:chOff x="0" y="0"/>
            <a:chExt cx="4825192" cy="3579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5192" cy="357919"/>
            </a:xfrm>
            <a:custGeom>
              <a:avLst/>
              <a:gdLst/>
              <a:ahLst/>
              <a:cxnLst/>
              <a:rect l="l" t="t" r="r" b="b"/>
              <a:pathLst>
                <a:path w="4825192" h="357919">
                  <a:moveTo>
                    <a:pt x="0" y="0"/>
                  </a:moveTo>
                  <a:lnTo>
                    <a:pt x="4825192" y="0"/>
                  </a:lnTo>
                  <a:lnTo>
                    <a:pt x="4825192" y="357919"/>
                  </a:lnTo>
                  <a:lnTo>
                    <a:pt x="0" y="357919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25192" cy="3960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915400" y="1104900"/>
            <a:ext cx="5932130" cy="1854412"/>
            <a:chOff x="0" y="0"/>
            <a:chExt cx="7909506" cy="2472550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1050058"/>
              <a:ext cx="5772247" cy="53036"/>
              <a:chOff x="0" y="0"/>
              <a:chExt cx="1365148" cy="1254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365148" cy="12543"/>
              </a:xfrm>
              <a:custGeom>
                <a:avLst/>
                <a:gdLst/>
                <a:ahLst/>
                <a:cxnLst/>
                <a:rect l="l" t="t" r="r" b="b"/>
                <a:pathLst>
                  <a:path w="1365148" h="12543">
                    <a:moveTo>
                      <a:pt x="6272" y="0"/>
                    </a:moveTo>
                    <a:lnTo>
                      <a:pt x="1358876" y="0"/>
                    </a:lnTo>
                    <a:cubicBezTo>
                      <a:pt x="1360539" y="0"/>
                      <a:pt x="1362135" y="661"/>
                      <a:pt x="1363311" y="1837"/>
                    </a:cubicBezTo>
                    <a:cubicBezTo>
                      <a:pt x="1364487" y="3013"/>
                      <a:pt x="1365148" y="4608"/>
                      <a:pt x="1365148" y="6272"/>
                    </a:cubicBezTo>
                    <a:lnTo>
                      <a:pt x="1365148" y="6272"/>
                    </a:lnTo>
                    <a:cubicBezTo>
                      <a:pt x="1365148" y="7935"/>
                      <a:pt x="1364487" y="9530"/>
                      <a:pt x="1363311" y="10706"/>
                    </a:cubicBezTo>
                    <a:cubicBezTo>
                      <a:pt x="1362135" y="11882"/>
                      <a:pt x="1360539" y="12543"/>
                      <a:pt x="1358876" y="12543"/>
                    </a:cubicBezTo>
                    <a:lnTo>
                      <a:pt x="6272" y="12543"/>
                    </a:lnTo>
                    <a:cubicBezTo>
                      <a:pt x="4608" y="12543"/>
                      <a:pt x="3013" y="11882"/>
                      <a:pt x="1837" y="10706"/>
                    </a:cubicBezTo>
                    <a:cubicBezTo>
                      <a:pt x="661" y="9530"/>
                      <a:pt x="0" y="7935"/>
                      <a:pt x="0" y="6272"/>
                    </a:cubicBezTo>
                    <a:lnTo>
                      <a:pt x="0" y="6272"/>
                    </a:lnTo>
                    <a:cubicBezTo>
                      <a:pt x="0" y="4608"/>
                      <a:pt x="661" y="3013"/>
                      <a:pt x="1837" y="1837"/>
                    </a:cubicBezTo>
                    <a:cubicBezTo>
                      <a:pt x="3013" y="661"/>
                      <a:pt x="4608" y="0"/>
                      <a:pt x="6272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1365148" cy="506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0" y="1410705"/>
              <a:ext cx="6293787" cy="1061844"/>
              <a:chOff x="0" y="0"/>
              <a:chExt cx="1459192" cy="246185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459192" cy="246185"/>
              </a:xfrm>
              <a:custGeom>
                <a:avLst/>
                <a:gdLst/>
                <a:ahLst/>
                <a:cxnLst/>
                <a:rect l="l" t="t" r="r" b="b"/>
                <a:pathLst>
                  <a:path w="1459192" h="246185">
                    <a:moveTo>
                      <a:pt x="69863" y="0"/>
                    </a:moveTo>
                    <a:lnTo>
                      <a:pt x="1389329" y="0"/>
                    </a:lnTo>
                    <a:cubicBezTo>
                      <a:pt x="1407858" y="0"/>
                      <a:pt x="1425628" y="7361"/>
                      <a:pt x="1438730" y="20462"/>
                    </a:cubicBezTo>
                    <a:cubicBezTo>
                      <a:pt x="1451832" y="33564"/>
                      <a:pt x="1459192" y="51334"/>
                      <a:pt x="1459192" y="69863"/>
                    </a:cubicBezTo>
                    <a:lnTo>
                      <a:pt x="1459192" y="176322"/>
                    </a:lnTo>
                    <a:cubicBezTo>
                      <a:pt x="1459192" y="194851"/>
                      <a:pt x="1451832" y="212621"/>
                      <a:pt x="1438730" y="225723"/>
                    </a:cubicBezTo>
                    <a:cubicBezTo>
                      <a:pt x="1425628" y="238824"/>
                      <a:pt x="1407858" y="246185"/>
                      <a:pt x="1389329" y="246185"/>
                    </a:cubicBezTo>
                    <a:lnTo>
                      <a:pt x="69863" y="246185"/>
                    </a:lnTo>
                    <a:cubicBezTo>
                      <a:pt x="51334" y="246185"/>
                      <a:pt x="33564" y="238824"/>
                      <a:pt x="20462" y="225723"/>
                    </a:cubicBezTo>
                    <a:cubicBezTo>
                      <a:pt x="7361" y="212621"/>
                      <a:pt x="0" y="194851"/>
                      <a:pt x="0" y="176322"/>
                    </a:cubicBezTo>
                    <a:lnTo>
                      <a:pt x="0" y="69863"/>
                    </a:lnTo>
                    <a:cubicBezTo>
                      <a:pt x="0" y="51334"/>
                      <a:pt x="7361" y="33564"/>
                      <a:pt x="20462" y="20462"/>
                    </a:cubicBezTo>
                    <a:cubicBezTo>
                      <a:pt x="33564" y="7361"/>
                      <a:pt x="51334" y="0"/>
                      <a:pt x="69863" y="0"/>
                    </a:cubicBezTo>
                    <a:close/>
                  </a:path>
                </a:pathLst>
              </a:custGeom>
              <a:solidFill>
                <a:srgbClr val="17DACA">
                  <a:alpha val="4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114300"/>
                <a:ext cx="1459192" cy="3604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517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0" y="-19050"/>
              <a:ext cx="7909506" cy="761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83"/>
                </a:lnSpc>
              </a:pPr>
              <a:r>
                <a:rPr lang="en-US" sz="3661" b="1" dirty="0" err="1">
                  <a:solidFill>
                    <a:srgbClr val="1F20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Struktur</a:t>
              </a:r>
              <a:r>
                <a:rPr lang="en-US" sz="3661" b="1" dirty="0">
                  <a:solidFill>
                    <a:srgbClr val="1F20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Website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82054" y="1537358"/>
              <a:ext cx="5390194" cy="7513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6"/>
                </a:lnSpc>
                <a:spcBef>
                  <a:spcPct val="0"/>
                </a:spcBef>
              </a:pPr>
              <a:r>
                <a:rPr lang="en-US" sz="3426" b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About Us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15702534" y="413044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15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6BE1B4-ED88-4435-8D04-AB80B9F1D535}"/>
              </a:ext>
            </a:extLst>
          </p:cNvPr>
          <p:cNvSpPr txBox="1"/>
          <p:nvPr/>
        </p:nvSpPr>
        <p:spPr>
          <a:xfrm>
            <a:off x="8915400" y="4348850"/>
            <a:ext cx="7397458" cy="3511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r>
              <a:rPr lang="en-ID" sz="1800" b="1" u="none" strike="noStrike" dirty="0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Header &amp; Footer</a:t>
            </a: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endParaRPr lang="en-ID" sz="1800" b="1" u="none" strike="noStrike" dirty="0">
              <a:solidFill>
                <a:srgbClr val="1B1C1D"/>
              </a:solidFill>
              <a:effectLst/>
              <a:latin typeface="Google Sans Text"/>
              <a:ea typeface="Google Sans Text"/>
              <a:cs typeface="Google Sans Text"/>
            </a:endParaRP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r>
              <a:rPr lang="en-ID" sz="1800" b="1" u="none" strike="noStrike" dirty="0" err="1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Tombol</a:t>
            </a:r>
            <a:r>
              <a:rPr lang="en-ID" sz="1800" b="1" u="none" strike="noStrike" dirty="0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 Kembali</a:t>
            </a: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endParaRPr lang="en-ID" b="1" dirty="0">
              <a:solidFill>
                <a:srgbClr val="1B1C1D"/>
              </a:solidFill>
              <a:latin typeface="Google Sans Text"/>
              <a:ea typeface="Google Sans Text"/>
              <a:cs typeface="Google Sans Text"/>
            </a:endParaRP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r>
              <a:rPr lang="en-ID" sz="1800" b="1" u="none" strike="noStrike" dirty="0" err="1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Konten</a:t>
            </a:r>
            <a:r>
              <a:rPr lang="en-ID" sz="1800" b="1" u="none" strike="noStrike" dirty="0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 Utama About Us</a:t>
            </a:r>
            <a:endParaRPr lang="en-ID" b="1" dirty="0">
              <a:solidFill>
                <a:srgbClr val="1B1C1D"/>
              </a:solidFill>
              <a:latin typeface="Google Sans Text"/>
              <a:ea typeface="Google Sans Text"/>
              <a:cs typeface="Google Sans Text"/>
            </a:endParaRP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endParaRPr lang="en-ID" sz="16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r>
              <a:rPr lang="en-ID" sz="1800" b="1" u="none" strike="noStrike" dirty="0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Visi Kami</a:t>
            </a: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endParaRPr lang="en-ID" sz="1800" b="1" u="none" strike="noStrike" dirty="0">
              <a:solidFill>
                <a:srgbClr val="1B1C1D"/>
              </a:solidFill>
              <a:effectLst/>
              <a:latin typeface="Google Sans Text"/>
              <a:ea typeface="Google Sans Text"/>
              <a:cs typeface="Google Sans Text"/>
            </a:endParaRP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r>
              <a:rPr lang="en-ID" sz="1800" b="1" u="none" strike="noStrike" dirty="0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Apa yang </a:t>
            </a:r>
            <a:r>
              <a:rPr lang="en-ID" sz="1800" b="1" u="none" strike="noStrike" dirty="0" err="1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Bikin</a:t>
            </a:r>
            <a:r>
              <a:rPr lang="en-ID" sz="1800" b="1" u="none" strike="noStrike" dirty="0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 </a:t>
            </a:r>
            <a:r>
              <a:rPr lang="en-ID" sz="1800" b="1" u="none" strike="noStrike" dirty="0" err="1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Konix</a:t>
            </a:r>
            <a:r>
              <a:rPr lang="en-ID" sz="1800" b="1" u="none" strike="noStrike" dirty="0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 Beda</a:t>
            </a: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endParaRPr lang="en-ID" sz="1800" b="1" u="none" strike="noStrike" dirty="0">
              <a:solidFill>
                <a:srgbClr val="1B1C1D"/>
              </a:solidFill>
              <a:effectLst/>
              <a:latin typeface="Google Sans Text"/>
              <a:ea typeface="Google Sans Text"/>
              <a:cs typeface="Google Sans Text"/>
            </a:endParaRPr>
          </a:p>
          <a:p>
            <a:pPr marL="342900" lvl="0" indent="-342900" fontAlgn="base">
              <a:lnSpc>
                <a:spcPct val="114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●"/>
            </a:pPr>
            <a:r>
              <a:rPr lang="en-ID" sz="1800" b="1" u="none" strike="noStrike" dirty="0" err="1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Tentang</a:t>
            </a:r>
            <a:r>
              <a:rPr lang="en-ID" sz="1800" b="1" u="none" strike="noStrike" dirty="0">
                <a:solidFill>
                  <a:srgbClr val="1B1C1D"/>
                </a:solidFill>
                <a:effectLst/>
                <a:latin typeface="Google Sans Text"/>
                <a:ea typeface="Google Sans Text"/>
                <a:cs typeface="Google Sans Text"/>
              </a:rPr>
              <a:t> Fashion Kami</a:t>
            </a:r>
            <a:endParaRPr lang="en-ID" sz="16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4">
            <a:extLst>
              <a:ext uri="{FF2B5EF4-FFF2-40B4-BE49-F238E27FC236}">
                <a16:creationId xmlns:a16="http://schemas.microsoft.com/office/drawing/2014/main" id="{D4851F9F-EAF6-5302-05DE-401173C411EE}"/>
              </a:ext>
            </a:extLst>
          </p:cNvPr>
          <p:cNvSpPr txBox="1"/>
          <p:nvPr/>
        </p:nvSpPr>
        <p:spPr>
          <a:xfrm>
            <a:off x="8915400" y="3466427"/>
            <a:ext cx="8043331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D" sz="3200" b="1" dirty="0"/>
              <a:t>Fitur Utama:</a:t>
            </a:r>
          </a:p>
        </p:txBody>
      </p:sp>
      <p:pic>
        <p:nvPicPr>
          <p:cNvPr id="25" name="Picture 24" descr="A screenshot of a website&#10;&#10;AI-generated content may be incorrect.">
            <a:extLst>
              <a:ext uri="{FF2B5EF4-FFF2-40B4-BE49-F238E27FC236}">
                <a16:creationId xmlns:a16="http://schemas.microsoft.com/office/drawing/2014/main" id="{CA7576DA-D4F1-04B3-4936-613AAC9A7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675" y="423070"/>
            <a:ext cx="4995332" cy="934723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51" y="8928026"/>
            <a:ext cx="18320651" cy="1358974"/>
            <a:chOff x="0" y="0"/>
            <a:chExt cx="4825192" cy="3579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5192" cy="357919"/>
            </a:xfrm>
            <a:custGeom>
              <a:avLst/>
              <a:gdLst/>
              <a:ahLst/>
              <a:cxnLst/>
              <a:rect l="l" t="t" r="r" b="b"/>
              <a:pathLst>
                <a:path w="4825192" h="357919">
                  <a:moveTo>
                    <a:pt x="0" y="0"/>
                  </a:moveTo>
                  <a:lnTo>
                    <a:pt x="4825192" y="0"/>
                  </a:lnTo>
                  <a:lnTo>
                    <a:pt x="4825192" y="357919"/>
                  </a:lnTo>
                  <a:lnTo>
                    <a:pt x="0" y="357919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25192" cy="3960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601200" y="1113756"/>
            <a:ext cx="5932130" cy="1854412"/>
            <a:chOff x="0" y="0"/>
            <a:chExt cx="7909506" cy="2472550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1050058"/>
              <a:ext cx="5772247" cy="53036"/>
              <a:chOff x="0" y="0"/>
              <a:chExt cx="1365148" cy="1254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365148" cy="12543"/>
              </a:xfrm>
              <a:custGeom>
                <a:avLst/>
                <a:gdLst/>
                <a:ahLst/>
                <a:cxnLst/>
                <a:rect l="l" t="t" r="r" b="b"/>
                <a:pathLst>
                  <a:path w="1365148" h="12543">
                    <a:moveTo>
                      <a:pt x="6272" y="0"/>
                    </a:moveTo>
                    <a:lnTo>
                      <a:pt x="1358876" y="0"/>
                    </a:lnTo>
                    <a:cubicBezTo>
                      <a:pt x="1360539" y="0"/>
                      <a:pt x="1362135" y="661"/>
                      <a:pt x="1363311" y="1837"/>
                    </a:cubicBezTo>
                    <a:cubicBezTo>
                      <a:pt x="1364487" y="3013"/>
                      <a:pt x="1365148" y="4608"/>
                      <a:pt x="1365148" y="6272"/>
                    </a:cubicBezTo>
                    <a:lnTo>
                      <a:pt x="1365148" y="6272"/>
                    </a:lnTo>
                    <a:cubicBezTo>
                      <a:pt x="1365148" y="7935"/>
                      <a:pt x="1364487" y="9530"/>
                      <a:pt x="1363311" y="10706"/>
                    </a:cubicBezTo>
                    <a:cubicBezTo>
                      <a:pt x="1362135" y="11882"/>
                      <a:pt x="1360539" y="12543"/>
                      <a:pt x="1358876" y="12543"/>
                    </a:cubicBezTo>
                    <a:lnTo>
                      <a:pt x="6272" y="12543"/>
                    </a:lnTo>
                    <a:cubicBezTo>
                      <a:pt x="4608" y="12543"/>
                      <a:pt x="3013" y="11882"/>
                      <a:pt x="1837" y="10706"/>
                    </a:cubicBezTo>
                    <a:cubicBezTo>
                      <a:pt x="661" y="9530"/>
                      <a:pt x="0" y="7935"/>
                      <a:pt x="0" y="6272"/>
                    </a:cubicBezTo>
                    <a:lnTo>
                      <a:pt x="0" y="6272"/>
                    </a:lnTo>
                    <a:cubicBezTo>
                      <a:pt x="0" y="4608"/>
                      <a:pt x="661" y="3013"/>
                      <a:pt x="1837" y="1837"/>
                    </a:cubicBezTo>
                    <a:cubicBezTo>
                      <a:pt x="3013" y="661"/>
                      <a:pt x="4608" y="0"/>
                      <a:pt x="6272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1365148" cy="506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0" y="1410705"/>
              <a:ext cx="6293787" cy="1061844"/>
              <a:chOff x="0" y="0"/>
              <a:chExt cx="1459192" cy="246185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459192" cy="246185"/>
              </a:xfrm>
              <a:custGeom>
                <a:avLst/>
                <a:gdLst/>
                <a:ahLst/>
                <a:cxnLst/>
                <a:rect l="l" t="t" r="r" b="b"/>
                <a:pathLst>
                  <a:path w="1459192" h="246185">
                    <a:moveTo>
                      <a:pt x="69863" y="0"/>
                    </a:moveTo>
                    <a:lnTo>
                      <a:pt x="1389329" y="0"/>
                    </a:lnTo>
                    <a:cubicBezTo>
                      <a:pt x="1407858" y="0"/>
                      <a:pt x="1425628" y="7361"/>
                      <a:pt x="1438730" y="20462"/>
                    </a:cubicBezTo>
                    <a:cubicBezTo>
                      <a:pt x="1451832" y="33564"/>
                      <a:pt x="1459192" y="51334"/>
                      <a:pt x="1459192" y="69863"/>
                    </a:cubicBezTo>
                    <a:lnTo>
                      <a:pt x="1459192" y="176322"/>
                    </a:lnTo>
                    <a:cubicBezTo>
                      <a:pt x="1459192" y="194851"/>
                      <a:pt x="1451832" y="212621"/>
                      <a:pt x="1438730" y="225723"/>
                    </a:cubicBezTo>
                    <a:cubicBezTo>
                      <a:pt x="1425628" y="238824"/>
                      <a:pt x="1407858" y="246185"/>
                      <a:pt x="1389329" y="246185"/>
                    </a:cubicBezTo>
                    <a:lnTo>
                      <a:pt x="69863" y="246185"/>
                    </a:lnTo>
                    <a:cubicBezTo>
                      <a:pt x="51334" y="246185"/>
                      <a:pt x="33564" y="238824"/>
                      <a:pt x="20462" y="225723"/>
                    </a:cubicBezTo>
                    <a:cubicBezTo>
                      <a:pt x="7361" y="212621"/>
                      <a:pt x="0" y="194851"/>
                      <a:pt x="0" y="176322"/>
                    </a:cubicBezTo>
                    <a:lnTo>
                      <a:pt x="0" y="69863"/>
                    </a:lnTo>
                    <a:cubicBezTo>
                      <a:pt x="0" y="51334"/>
                      <a:pt x="7361" y="33564"/>
                      <a:pt x="20462" y="20462"/>
                    </a:cubicBezTo>
                    <a:cubicBezTo>
                      <a:pt x="33564" y="7361"/>
                      <a:pt x="51334" y="0"/>
                      <a:pt x="69863" y="0"/>
                    </a:cubicBezTo>
                    <a:close/>
                  </a:path>
                </a:pathLst>
              </a:custGeom>
              <a:solidFill>
                <a:srgbClr val="17DACA">
                  <a:alpha val="4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114300"/>
                <a:ext cx="1459192" cy="3604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517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0" y="-19050"/>
              <a:ext cx="7909506" cy="761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83"/>
                </a:lnSpc>
              </a:pPr>
              <a:r>
                <a:rPr lang="en-US" sz="3661" b="1" dirty="0" err="1">
                  <a:solidFill>
                    <a:srgbClr val="1F20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Struktur</a:t>
              </a:r>
              <a:r>
                <a:rPr lang="en-US" sz="3661" b="1" dirty="0">
                  <a:solidFill>
                    <a:srgbClr val="1F20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Website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82054" y="1537358"/>
              <a:ext cx="5390194" cy="7513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6"/>
                </a:lnSpc>
                <a:spcBef>
                  <a:spcPct val="0"/>
                </a:spcBef>
              </a:pPr>
              <a:r>
                <a:rPr lang="en-US" sz="3426" b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Halaman Produk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16240970" y="437231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14</a:t>
            </a:r>
          </a:p>
        </p:txBody>
      </p:sp>
      <p:sp>
        <p:nvSpPr>
          <p:cNvPr id="20" name="TextBox 24">
            <a:extLst>
              <a:ext uri="{FF2B5EF4-FFF2-40B4-BE49-F238E27FC236}">
                <a16:creationId xmlns:a16="http://schemas.microsoft.com/office/drawing/2014/main" id="{1FC0C260-E3ED-7B2B-4802-602E7BE8764D}"/>
              </a:ext>
            </a:extLst>
          </p:cNvPr>
          <p:cNvSpPr txBox="1"/>
          <p:nvPr/>
        </p:nvSpPr>
        <p:spPr>
          <a:xfrm>
            <a:off x="9629274" y="3474054"/>
            <a:ext cx="8043331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D" sz="2500" b="1" dirty="0"/>
              <a:t>Fitur Utama:</a:t>
            </a:r>
          </a:p>
        </p:txBody>
      </p:sp>
      <p:sp>
        <p:nvSpPr>
          <p:cNvPr id="21" name="TextBox 24">
            <a:extLst>
              <a:ext uri="{FF2B5EF4-FFF2-40B4-BE49-F238E27FC236}">
                <a16:creationId xmlns:a16="http://schemas.microsoft.com/office/drawing/2014/main" id="{193E6B6D-77B3-448F-49CF-4CA646786FE2}"/>
              </a:ext>
            </a:extLst>
          </p:cNvPr>
          <p:cNvSpPr txBox="1"/>
          <p:nvPr/>
        </p:nvSpPr>
        <p:spPr>
          <a:xfrm>
            <a:off x="9629274" y="4320116"/>
            <a:ext cx="6786648" cy="36009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Header &amp; Footer</a:t>
            </a:r>
          </a:p>
          <a:p>
            <a:pPr lvl="0" fontAlgn="base"/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Judul</a:t>
            </a:r>
            <a:r>
              <a:rPr lang="en-ID" b="1" dirty="0"/>
              <a:t> Halaman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Search and Filter Bar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Product Grid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Discount Badge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Pagination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Tautan</a:t>
            </a:r>
            <a:r>
              <a:rPr lang="en-ID" b="1" dirty="0"/>
              <a:t> </a:t>
            </a:r>
            <a:r>
              <a:rPr lang="en-ID" b="1" dirty="0" err="1"/>
              <a:t>ke</a:t>
            </a:r>
            <a:r>
              <a:rPr lang="en-ID" b="1" dirty="0"/>
              <a:t> Halaman Detail </a:t>
            </a:r>
            <a:r>
              <a:rPr lang="en-ID" b="1" dirty="0" err="1"/>
              <a:t>Produk</a:t>
            </a:r>
            <a:endParaRPr lang="en-ID" dirty="0"/>
          </a:p>
        </p:txBody>
      </p:sp>
      <p:pic>
        <p:nvPicPr>
          <p:cNvPr id="22" name="Picture 21" descr="A screenshot of a screen with a shirt&#10;&#10;AI-generated content may be incorrect.">
            <a:extLst>
              <a:ext uri="{FF2B5EF4-FFF2-40B4-BE49-F238E27FC236}">
                <a16:creationId xmlns:a16="http://schemas.microsoft.com/office/drawing/2014/main" id="{D598C5B2-2A4E-8731-067F-D857CE507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707677"/>
            <a:ext cx="7082368" cy="88835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51" y="8928026"/>
            <a:ext cx="18320651" cy="1358974"/>
            <a:chOff x="0" y="0"/>
            <a:chExt cx="4825192" cy="3579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5192" cy="357919"/>
            </a:xfrm>
            <a:custGeom>
              <a:avLst/>
              <a:gdLst/>
              <a:ahLst/>
              <a:cxnLst/>
              <a:rect l="l" t="t" r="r" b="b"/>
              <a:pathLst>
                <a:path w="4825192" h="357919">
                  <a:moveTo>
                    <a:pt x="0" y="0"/>
                  </a:moveTo>
                  <a:lnTo>
                    <a:pt x="4825192" y="0"/>
                  </a:lnTo>
                  <a:lnTo>
                    <a:pt x="4825192" y="357919"/>
                  </a:lnTo>
                  <a:lnTo>
                    <a:pt x="0" y="357919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25192" cy="3960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305800" y="1713264"/>
            <a:ext cx="4329186" cy="39777"/>
            <a:chOff x="0" y="0"/>
            <a:chExt cx="1365148" cy="1254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65148" cy="12543"/>
            </a:xfrm>
            <a:custGeom>
              <a:avLst/>
              <a:gdLst/>
              <a:ahLst/>
              <a:cxnLst/>
              <a:rect l="l" t="t" r="r" b="b"/>
              <a:pathLst>
                <a:path w="1365148" h="12543">
                  <a:moveTo>
                    <a:pt x="6272" y="0"/>
                  </a:moveTo>
                  <a:lnTo>
                    <a:pt x="1358876" y="0"/>
                  </a:lnTo>
                  <a:cubicBezTo>
                    <a:pt x="1360539" y="0"/>
                    <a:pt x="1362135" y="661"/>
                    <a:pt x="1363311" y="1837"/>
                  </a:cubicBezTo>
                  <a:cubicBezTo>
                    <a:pt x="1364487" y="3013"/>
                    <a:pt x="1365148" y="4608"/>
                    <a:pt x="1365148" y="6272"/>
                  </a:cubicBezTo>
                  <a:lnTo>
                    <a:pt x="1365148" y="6272"/>
                  </a:lnTo>
                  <a:cubicBezTo>
                    <a:pt x="1365148" y="7935"/>
                    <a:pt x="1364487" y="9530"/>
                    <a:pt x="1363311" y="10706"/>
                  </a:cubicBezTo>
                  <a:cubicBezTo>
                    <a:pt x="1362135" y="11882"/>
                    <a:pt x="1360539" y="12543"/>
                    <a:pt x="135887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65148" cy="50643"/>
            </a:xfrm>
            <a:prstGeom prst="rect">
              <a:avLst/>
            </a:prstGeom>
          </p:spPr>
          <p:txBody>
            <a:bodyPr lIns="42429" tIns="42429" rIns="42429" bIns="4242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305800" y="1983750"/>
            <a:ext cx="7078194" cy="796383"/>
            <a:chOff x="0" y="0"/>
            <a:chExt cx="2188072" cy="24618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88072" cy="246185"/>
            </a:xfrm>
            <a:custGeom>
              <a:avLst/>
              <a:gdLst/>
              <a:ahLst/>
              <a:cxnLst/>
              <a:rect l="l" t="t" r="r" b="b"/>
              <a:pathLst>
                <a:path w="2188072" h="246185">
                  <a:moveTo>
                    <a:pt x="55782" y="0"/>
                  </a:moveTo>
                  <a:lnTo>
                    <a:pt x="2132290" y="0"/>
                  </a:lnTo>
                  <a:cubicBezTo>
                    <a:pt x="2163098" y="0"/>
                    <a:pt x="2188072" y="24975"/>
                    <a:pt x="2188072" y="55782"/>
                  </a:cubicBezTo>
                  <a:lnTo>
                    <a:pt x="2188072" y="190403"/>
                  </a:lnTo>
                  <a:cubicBezTo>
                    <a:pt x="2188072" y="221210"/>
                    <a:pt x="2163098" y="246185"/>
                    <a:pt x="2132290" y="246185"/>
                  </a:cubicBezTo>
                  <a:lnTo>
                    <a:pt x="55782" y="246185"/>
                  </a:lnTo>
                  <a:cubicBezTo>
                    <a:pt x="24975" y="246185"/>
                    <a:pt x="0" y="221210"/>
                    <a:pt x="0" y="190403"/>
                  </a:cubicBezTo>
                  <a:lnTo>
                    <a:pt x="0" y="55782"/>
                  </a:lnTo>
                  <a:cubicBezTo>
                    <a:pt x="0" y="24975"/>
                    <a:pt x="24975" y="0"/>
                    <a:pt x="55782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14300"/>
              <a:ext cx="2188072" cy="360485"/>
            </a:xfrm>
            <a:prstGeom prst="rect">
              <a:avLst/>
            </a:prstGeom>
          </p:spPr>
          <p:txBody>
            <a:bodyPr lIns="42429" tIns="42429" rIns="42429" bIns="42429" rtlCol="0" anchor="ctr"/>
            <a:lstStyle/>
            <a:p>
              <a:pPr algn="ctr">
                <a:lnSpc>
                  <a:spcPts val="5179"/>
                </a:lnSpc>
              </a:pPr>
              <a:endParaRPr dirty="0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305800" y="906671"/>
            <a:ext cx="5932130" cy="575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3"/>
              </a:lnSpc>
            </a:pPr>
            <a:r>
              <a:rPr lang="en-US" sz="3661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Struktur Website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592340" y="2064452"/>
            <a:ext cx="6791653" cy="57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6"/>
              </a:lnSpc>
              <a:spcBef>
                <a:spcPct val="0"/>
              </a:spcBef>
            </a:pPr>
            <a:r>
              <a:rPr lang="en-US" sz="3426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Halaman detail </a:t>
            </a:r>
            <a:r>
              <a:rPr lang="en-US" sz="3426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produk</a:t>
            </a:r>
            <a:endParaRPr lang="en-US" sz="3426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16</a:t>
            </a:r>
          </a:p>
        </p:txBody>
      </p:sp>
      <p:sp>
        <p:nvSpPr>
          <p:cNvPr id="19" name="Freeform 17">
            <a:extLst>
              <a:ext uri="{FF2B5EF4-FFF2-40B4-BE49-F238E27FC236}">
                <a16:creationId xmlns:a16="http://schemas.microsoft.com/office/drawing/2014/main" id="{C28F8DC8-AB29-2DC7-A9EC-F41F02C3D83F}"/>
              </a:ext>
            </a:extLst>
          </p:cNvPr>
          <p:cNvSpPr/>
          <p:nvPr/>
        </p:nvSpPr>
        <p:spPr>
          <a:xfrm>
            <a:off x="15702534" y="413044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4">
            <a:extLst>
              <a:ext uri="{FF2B5EF4-FFF2-40B4-BE49-F238E27FC236}">
                <a16:creationId xmlns:a16="http://schemas.microsoft.com/office/drawing/2014/main" id="{C87F21E4-8737-0058-C62C-38F0D6FB2F84}"/>
              </a:ext>
            </a:extLst>
          </p:cNvPr>
          <p:cNvSpPr txBox="1"/>
          <p:nvPr/>
        </p:nvSpPr>
        <p:spPr>
          <a:xfrm>
            <a:off x="8305800" y="3314700"/>
            <a:ext cx="8043331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D" sz="2500" b="1" dirty="0"/>
              <a:t>Fitur Utama:</a:t>
            </a:r>
          </a:p>
        </p:txBody>
      </p:sp>
      <p:sp>
        <p:nvSpPr>
          <p:cNvPr id="21" name="TextBox 24">
            <a:extLst>
              <a:ext uri="{FF2B5EF4-FFF2-40B4-BE49-F238E27FC236}">
                <a16:creationId xmlns:a16="http://schemas.microsoft.com/office/drawing/2014/main" id="{26560492-28A3-94CB-5F69-61E519C58CA8}"/>
              </a:ext>
            </a:extLst>
          </p:cNvPr>
          <p:cNvSpPr txBox="1"/>
          <p:nvPr/>
        </p:nvSpPr>
        <p:spPr>
          <a:xfrm>
            <a:off x="8305800" y="4160762"/>
            <a:ext cx="6786648" cy="38472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Header &amp; Footer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Tombol</a:t>
            </a:r>
            <a:r>
              <a:rPr lang="en-ID" b="1" dirty="0"/>
              <a:t> Kembali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Gambar </a:t>
            </a:r>
            <a:r>
              <a:rPr lang="en-ID" b="1" dirty="0" err="1"/>
              <a:t>Produk</a:t>
            </a: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Informasi</a:t>
            </a:r>
            <a:r>
              <a:rPr lang="en-ID" b="1" dirty="0"/>
              <a:t> </a:t>
            </a:r>
            <a:r>
              <a:rPr lang="en-ID" b="1" dirty="0" err="1"/>
              <a:t>Produk</a:t>
            </a:r>
            <a:r>
              <a:rPr lang="en-ID" b="1" dirty="0"/>
              <a:t>:</a:t>
            </a:r>
            <a:endParaRPr lang="en-ID" sz="1600" dirty="0"/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D" dirty="0"/>
              <a:t>Nama </a:t>
            </a:r>
            <a:r>
              <a:rPr lang="en-ID" dirty="0" err="1"/>
              <a:t>produk</a:t>
            </a:r>
            <a:r>
              <a:rPr lang="en-ID" dirty="0"/>
              <a:t>.</a:t>
            </a:r>
            <a:endParaRPr lang="en-ID" sz="1600" dirty="0"/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D" dirty="0"/>
              <a:t>Rating </a:t>
            </a:r>
            <a:r>
              <a:rPr lang="en-ID" dirty="0" err="1"/>
              <a:t>bintang</a:t>
            </a:r>
            <a:r>
              <a:rPr lang="en-ID" dirty="0"/>
              <a:t>.</a:t>
            </a:r>
            <a:endParaRPr lang="en-ID" sz="1600" dirty="0"/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D" dirty="0"/>
              <a:t>Harga (</a:t>
            </a:r>
            <a:r>
              <a:rPr lang="en-ID" dirty="0" err="1"/>
              <a:t>diskon</a:t>
            </a:r>
            <a:r>
              <a:rPr lang="en-ID" dirty="0"/>
              <a:t> dan </a:t>
            </a:r>
            <a:r>
              <a:rPr lang="en-ID" dirty="0" err="1"/>
              <a:t>harga</a:t>
            </a:r>
            <a:r>
              <a:rPr lang="en-ID" dirty="0"/>
              <a:t> </a:t>
            </a:r>
            <a:r>
              <a:rPr lang="en-ID" dirty="0" err="1"/>
              <a:t>asli</a:t>
            </a:r>
            <a:r>
              <a:rPr lang="en-ID" dirty="0"/>
              <a:t>).</a:t>
            </a:r>
            <a:endParaRPr lang="en-ID" sz="1600" dirty="0"/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D" dirty="0" err="1"/>
              <a:t>Pilihan</a:t>
            </a:r>
            <a:r>
              <a:rPr lang="en-ID" dirty="0"/>
              <a:t> </a:t>
            </a:r>
            <a:r>
              <a:rPr lang="en-ID" dirty="0" err="1"/>
              <a:t>ukuran</a:t>
            </a:r>
            <a:r>
              <a:rPr lang="en-ID" dirty="0"/>
              <a:t> (S, M, L, XL) yang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diklik</a:t>
            </a:r>
            <a:r>
              <a:rPr lang="en-ID" dirty="0"/>
              <a:t>.</a:t>
            </a:r>
            <a:endParaRPr lang="en-ID" sz="1600" dirty="0"/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D" dirty="0" err="1"/>
              <a:t>Tombol</a:t>
            </a:r>
            <a:r>
              <a:rPr lang="en-ID" dirty="0"/>
              <a:t> "Buy".</a:t>
            </a:r>
          </a:p>
          <a:p>
            <a:pPr lvl="1" fontAlgn="base"/>
            <a:endParaRPr lang="en-ID" sz="1600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Testimonial Section</a:t>
            </a:r>
            <a:endParaRPr lang="en-ID" sz="1600" dirty="0"/>
          </a:p>
        </p:txBody>
      </p:sp>
      <p:pic>
        <p:nvPicPr>
          <p:cNvPr id="15" name="Picture 14" descr="A screenshot of a website&#10;&#10;AI-generated content may be incorrect.">
            <a:extLst>
              <a:ext uri="{FF2B5EF4-FFF2-40B4-BE49-F238E27FC236}">
                <a16:creationId xmlns:a16="http://schemas.microsoft.com/office/drawing/2014/main" id="{9EC1E317-FBFE-42C3-A562-62C653B49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52" y="763182"/>
            <a:ext cx="6786648" cy="880608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610C4-E6DB-7AD0-86F9-16A70DAAB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D44943F-6698-3F24-7137-2C48FEFB6E6D}"/>
              </a:ext>
            </a:extLst>
          </p:cNvPr>
          <p:cNvGrpSpPr/>
          <p:nvPr/>
        </p:nvGrpSpPr>
        <p:grpSpPr>
          <a:xfrm>
            <a:off x="-32651" y="8928026"/>
            <a:ext cx="18320651" cy="1358974"/>
            <a:chOff x="0" y="0"/>
            <a:chExt cx="4825192" cy="35791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0D27840-1352-10BD-B204-6F4DEB647698}"/>
                </a:ext>
              </a:extLst>
            </p:cNvPr>
            <p:cNvSpPr/>
            <p:nvPr/>
          </p:nvSpPr>
          <p:spPr>
            <a:xfrm>
              <a:off x="0" y="0"/>
              <a:ext cx="4825192" cy="357919"/>
            </a:xfrm>
            <a:custGeom>
              <a:avLst/>
              <a:gdLst/>
              <a:ahLst/>
              <a:cxnLst/>
              <a:rect l="l" t="t" r="r" b="b"/>
              <a:pathLst>
                <a:path w="4825192" h="357919">
                  <a:moveTo>
                    <a:pt x="0" y="0"/>
                  </a:moveTo>
                  <a:lnTo>
                    <a:pt x="4825192" y="0"/>
                  </a:lnTo>
                  <a:lnTo>
                    <a:pt x="4825192" y="357919"/>
                  </a:lnTo>
                  <a:lnTo>
                    <a:pt x="0" y="357919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2EF1009-809F-D33A-37D1-CB97AF104EED}"/>
                </a:ext>
              </a:extLst>
            </p:cNvPr>
            <p:cNvSpPr txBox="1"/>
            <p:nvPr/>
          </p:nvSpPr>
          <p:spPr>
            <a:xfrm>
              <a:off x="0" y="-38100"/>
              <a:ext cx="4825192" cy="3960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2332C01E-5A65-96DA-248F-66C9BF685AB3}"/>
              </a:ext>
            </a:extLst>
          </p:cNvPr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29DF4BF-ED14-C332-19D2-D3DE168BB215}"/>
                </a:ext>
              </a:extLst>
            </p:cNvPr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16345BBD-EF29-8A2B-9F24-0DBFB4A275A1}"/>
                </a:ext>
              </a:extLst>
            </p:cNvPr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BF04F63B-85EF-6942-F655-39E16941A69A}"/>
              </a:ext>
            </a:extLst>
          </p:cNvPr>
          <p:cNvGrpSpPr/>
          <p:nvPr/>
        </p:nvGrpSpPr>
        <p:grpSpPr>
          <a:xfrm>
            <a:off x="9219979" y="1803772"/>
            <a:ext cx="4329186" cy="39777"/>
            <a:chOff x="0" y="0"/>
            <a:chExt cx="1365148" cy="12543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2E224311-5571-B289-06F4-D7A5E7ACA966}"/>
                </a:ext>
              </a:extLst>
            </p:cNvPr>
            <p:cNvSpPr/>
            <p:nvPr/>
          </p:nvSpPr>
          <p:spPr>
            <a:xfrm>
              <a:off x="0" y="0"/>
              <a:ext cx="1365148" cy="12543"/>
            </a:xfrm>
            <a:custGeom>
              <a:avLst/>
              <a:gdLst/>
              <a:ahLst/>
              <a:cxnLst/>
              <a:rect l="l" t="t" r="r" b="b"/>
              <a:pathLst>
                <a:path w="1365148" h="12543">
                  <a:moveTo>
                    <a:pt x="6272" y="0"/>
                  </a:moveTo>
                  <a:lnTo>
                    <a:pt x="1358876" y="0"/>
                  </a:lnTo>
                  <a:cubicBezTo>
                    <a:pt x="1360539" y="0"/>
                    <a:pt x="1362135" y="661"/>
                    <a:pt x="1363311" y="1837"/>
                  </a:cubicBezTo>
                  <a:cubicBezTo>
                    <a:pt x="1364487" y="3013"/>
                    <a:pt x="1365148" y="4608"/>
                    <a:pt x="1365148" y="6272"/>
                  </a:cubicBezTo>
                  <a:lnTo>
                    <a:pt x="1365148" y="6272"/>
                  </a:lnTo>
                  <a:cubicBezTo>
                    <a:pt x="1365148" y="7935"/>
                    <a:pt x="1364487" y="9530"/>
                    <a:pt x="1363311" y="10706"/>
                  </a:cubicBezTo>
                  <a:cubicBezTo>
                    <a:pt x="1362135" y="11882"/>
                    <a:pt x="1360539" y="12543"/>
                    <a:pt x="135887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8A16CDF4-AC19-CF35-95AB-57873A7E9FC2}"/>
                </a:ext>
              </a:extLst>
            </p:cNvPr>
            <p:cNvSpPr txBox="1"/>
            <p:nvPr/>
          </p:nvSpPr>
          <p:spPr>
            <a:xfrm>
              <a:off x="0" y="-38100"/>
              <a:ext cx="1365148" cy="50643"/>
            </a:xfrm>
            <a:prstGeom prst="rect">
              <a:avLst/>
            </a:prstGeom>
          </p:spPr>
          <p:txBody>
            <a:bodyPr lIns="42429" tIns="42429" rIns="42429" bIns="4242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C31D366E-E804-86BD-9566-79028A5BC3B6}"/>
              </a:ext>
            </a:extLst>
          </p:cNvPr>
          <p:cNvGrpSpPr/>
          <p:nvPr/>
        </p:nvGrpSpPr>
        <p:grpSpPr>
          <a:xfrm>
            <a:off x="9219979" y="2074258"/>
            <a:ext cx="7078194" cy="796383"/>
            <a:chOff x="0" y="0"/>
            <a:chExt cx="2188072" cy="246185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0BC5F071-28D7-85D2-F9FF-5E6244373805}"/>
                </a:ext>
              </a:extLst>
            </p:cNvPr>
            <p:cNvSpPr/>
            <p:nvPr/>
          </p:nvSpPr>
          <p:spPr>
            <a:xfrm>
              <a:off x="0" y="0"/>
              <a:ext cx="2188072" cy="246185"/>
            </a:xfrm>
            <a:custGeom>
              <a:avLst/>
              <a:gdLst/>
              <a:ahLst/>
              <a:cxnLst/>
              <a:rect l="l" t="t" r="r" b="b"/>
              <a:pathLst>
                <a:path w="2188072" h="246185">
                  <a:moveTo>
                    <a:pt x="55782" y="0"/>
                  </a:moveTo>
                  <a:lnTo>
                    <a:pt x="2132290" y="0"/>
                  </a:lnTo>
                  <a:cubicBezTo>
                    <a:pt x="2163098" y="0"/>
                    <a:pt x="2188072" y="24975"/>
                    <a:pt x="2188072" y="55782"/>
                  </a:cubicBezTo>
                  <a:lnTo>
                    <a:pt x="2188072" y="190403"/>
                  </a:lnTo>
                  <a:cubicBezTo>
                    <a:pt x="2188072" y="221210"/>
                    <a:pt x="2163098" y="246185"/>
                    <a:pt x="2132290" y="246185"/>
                  </a:cubicBezTo>
                  <a:lnTo>
                    <a:pt x="55782" y="246185"/>
                  </a:lnTo>
                  <a:cubicBezTo>
                    <a:pt x="24975" y="246185"/>
                    <a:pt x="0" y="221210"/>
                    <a:pt x="0" y="190403"/>
                  </a:cubicBezTo>
                  <a:lnTo>
                    <a:pt x="0" y="55782"/>
                  </a:lnTo>
                  <a:cubicBezTo>
                    <a:pt x="0" y="24975"/>
                    <a:pt x="24975" y="0"/>
                    <a:pt x="55782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E8CFF278-2239-56A7-D196-48EA12573C87}"/>
                </a:ext>
              </a:extLst>
            </p:cNvPr>
            <p:cNvSpPr txBox="1"/>
            <p:nvPr/>
          </p:nvSpPr>
          <p:spPr>
            <a:xfrm>
              <a:off x="0" y="-114300"/>
              <a:ext cx="2188072" cy="360485"/>
            </a:xfrm>
            <a:prstGeom prst="rect">
              <a:avLst/>
            </a:prstGeom>
          </p:spPr>
          <p:txBody>
            <a:bodyPr lIns="42429" tIns="42429" rIns="42429" bIns="42429" rtlCol="0" anchor="ctr"/>
            <a:lstStyle/>
            <a:p>
              <a:pPr algn="ctr">
                <a:lnSpc>
                  <a:spcPts val="5179"/>
                </a:lnSpc>
              </a:pPr>
              <a:endParaRPr/>
            </a:p>
          </p:txBody>
        </p:sp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7053B0DA-90A7-AE84-7EAA-034B23721A92}"/>
              </a:ext>
            </a:extLst>
          </p:cNvPr>
          <p:cNvSpPr txBox="1"/>
          <p:nvPr/>
        </p:nvSpPr>
        <p:spPr>
          <a:xfrm>
            <a:off x="9219979" y="997179"/>
            <a:ext cx="5932130" cy="575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3"/>
              </a:lnSpc>
            </a:pPr>
            <a:r>
              <a:rPr lang="en-US" sz="3661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Struktur Website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56F44F2B-E155-9923-25BB-33D5BAFF0502}"/>
              </a:ext>
            </a:extLst>
          </p:cNvPr>
          <p:cNvSpPr txBox="1"/>
          <p:nvPr/>
        </p:nvSpPr>
        <p:spPr>
          <a:xfrm>
            <a:off x="9506519" y="2154960"/>
            <a:ext cx="6791653" cy="57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6"/>
              </a:lnSpc>
              <a:spcBef>
                <a:spcPct val="0"/>
              </a:spcBef>
            </a:pPr>
            <a:r>
              <a:rPr lang="en-US" sz="3426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Halaman </a:t>
            </a:r>
            <a:r>
              <a:rPr lang="en-US" sz="3426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Keranjang</a:t>
            </a:r>
            <a:endParaRPr lang="en-US" sz="3426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67C9690A-B01E-4791-337C-CD15DDD6B64F}"/>
              </a:ext>
            </a:extLst>
          </p:cNvPr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16</a:t>
            </a:r>
          </a:p>
        </p:txBody>
      </p:sp>
      <p:sp>
        <p:nvSpPr>
          <p:cNvPr id="19" name="Freeform 17">
            <a:extLst>
              <a:ext uri="{FF2B5EF4-FFF2-40B4-BE49-F238E27FC236}">
                <a16:creationId xmlns:a16="http://schemas.microsoft.com/office/drawing/2014/main" id="{760ABA20-1CB5-C4BA-55C9-7FA786FECD5D}"/>
              </a:ext>
            </a:extLst>
          </p:cNvPr>
          <p:cNvSpPr/>
          <p:nvPr/>
        </p:nvSpPr>
        <p:spPr>
          <a:xfrm>
            <a:off x="15702534" y="413044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4">
            <a:extLst>
              <a:ext uri="{FF2B5EF4-FFF2-40B4-BE49-F238E27FC236}">
                <a16:creationId xmlns:a16="http://schemas.microsoft.com/office/drawing/2014/main" id="{CD4B41E1-B4C1-7AF4-6C65-A4321202D261}"/>
              </a:ext>
            </a:extLst>
          </p:cNvPr>
          <p:cNvSpPr txBox="1"/>
          <p:nvPr/>
        </p:nvSpPr>
        <p:spPr>
          <a:xfrm>
            <a:off x="9232011" y="3314700"/>
            <a:ext cx="8043331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D" sz="2500" b="1" dirty="0"/>
              <a:t>Fitur Utama:</a:t>
            </a:r>
          </a:p>
        </p:txBody>
      </p:sp>
      <p:sp>
        <p:nvSpPr>
          <p:cNvPr id="21" name="TextBox 24">
            <a:extLst>
              <a:ext uri="{FF2B5EF4-FFF2-40B4-BE49-F238E27FC236}">
                <a16:creationId xmlns:a16="http://schemas.microsoft.com/office/drawing/2014/main" id="{BE51BFB9-ACDE-29D3-6F68-454D0EC68483}"/>
              </a:ext>
            </a:extLst>
          </p:cNvPr>
          <p:cNvSpPr txBox="1"/>
          <p:nvPr/>
        </p:nvSpPr>
        <p:spPr>
          <a:xfrm>
            <a:off x="9232011" y="4160762"/>
            <a:ext cx="6786648" cy="36009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Header &amp; Footer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Tombol</a:t>
            </a:r>
            <a:r>
              <a:rPr lang="en-ID" b="1" dirty="0"/>
              <a:t> Kembali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Judul</a:t>
            </a:r>
            <a:r>
              <a:rPr lang="en-ID" b="1" dirty="0"/>
              <a:t> Halaman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Daftar </a:t>
            </a:r>
            <a:r>
              <a:rPr lang="en-ID" b="1" dirty="0" err="1"/>
              <a:t>Produk</a:t>
            </a:r>
            <a:r>
              <a:rPr lang="en-ID" b="1" dirty="0"/>
              <a:t> di </a:t>
            </a:r>
            <a:r>
              <a:rPr lang="en-ID" b="1" dirty="0" err="1"/>
              <a:t>Keranjang</a:t>
            </a: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Bagian </a:t>
            </a:r>
            <a:r>
              <a:rPr lang="en-ID" b="1" dirty="0" err="1"/>
              <a:t>Kupon</a:t>
            </a: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Ringkasan</a:t>
            </a:r>
            <a:r>
              <a:rPr lang="en-ID" b="1" dirty="0"/>
              <a:t> </a:t>
            </a:r>
            <a:r>
              <a:rPr lang="en-ID" b="1" dirty="0" err="1"/>
              <a:t>Pesanan</a:t>
            </a: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Tombol</a:t>
            </a:r>
            <a:r>
              <a:rPr lang="en-ID" b="1" dirty="0"/>
              <a:t> "Proses to Checkout"</a:t>
            </a:r>
            <a:endParaRPr lang="en-ID" dirty="0"/>
          </a:p>
        </p:txBody>
      </p:sp>
      <p:pic>
        <p:nvPicPr>
          <p:cNvPr id="25" name="Picture 24" descr="A screenshot of a shopping cart&#10;&#10;AI-generated content may be incorrect.">
            <a:extLst>
              <a:ext uri="{FF2B5EF4-FFF2-40B4-BE49-F238E27FC236}">
                <a16:creationId xmlns:a16="http://schemas.microsoft.com/office/drawing/2014/main" id="{2261B5BA-AA4B-C5E5-6EAB-156ABFCCAA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17" y="1245581"/>
            <a:ext cx="8115937" cy="795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667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51" y="8928026"/>
            <a:ext cx="18320651" cy="1358974"/>
            <a:chOff x="0" y="0"/>
            <a:chExt cx="4825192" cy="3579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5192" cy="357919"/>
            </a:xfrm>
            <a:custGeom>
              <a:avLst/>
              <a:gdLst/>
              <a:ahLst/>
              <a:cxnLst/>
              <a:rect l="l" t="t" r="r" b="b"/>
              <a:pathLst>
                <a:path w="4825192" h="357919">
                  <a:moveTo>
                    <a:pt x="0" y="0"/>
                  </a:moveTo>
                  <a:lnTo>
                    <a:pt x="4825192" y="0"/>
                  </a:lnTo>
                  <a:lnTo>
                    <a:pt x="4825192" y="357919"/>
                  </a:lnTo>
                  <a:lnTo>
                    <a:pt x="0" y="357919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25192" cy="3960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668000" y="2677245"/>
            <a:ext cx="4329186" cy="39777"/>
            <a:chOff x="0" y="0"/>
            <a:chExt cx="1365148" cy="1254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65148" cy="12543"/>
            </a:xfrm>
            <a:custGeom>
              <a:avLst/>
              <a:gdLst/>
              <a:ahLst/>
              <a:cxnLst/>
              <a:rect l="l" t="t" r="r" b="b"/>
              <a:pathLst>
                <a:path w="1365148" h="12543">
                  <a:moveTo>
                    <a:pt x="6272" y="0"/>
                  </a:moveTo>
                  <a:lnTo>
                    <a:pt x="1358876" y="0"/>
                  </a:lnTo>
                  <a:cubicBezTo>
                    <a:pt x="1360539" y="0"/>
                    <a:pt x="1362135" y="661"/>
                    <a:pt x="1363311" y="1837"/>
                  </a:cubicBezTo>
                  <a:cubicBezTo>
                    <a:pt x="1364487" y="3013"/>
                    <a:pt x="1365148" y="4608"/>
                    <a:pt x="1365148" y="6272"/>
                  </a:cubicBezTo>
                  <a:lnTo>
                    <a:pt x="1365148" y="6272"/>
                  </a:lnTo>
                  <a:cubicBezTo>
                    <a:pt x="1365148" y="7935"/>
                    <a:pt x="1364487" y="9530"/>
                    <a:pt x="1363311" y="10706"/>
                  </a:cubicBezTo>
                  <a:cubicBezTo>
                    <a:pt x="1362135" y="11882"/>
                    <a:pt x="1360539" y="12543"/>
                    <a:pt x="135887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65148" cy="50643"/>
            </a:xfrm>
            <a:prstGeom prst="rect">
              <a:avLst/>
            </a:prstGeom>
          </p:spPr>
          <p:txBody>
            <a:bodyPr lIns="42429" tIns="42429" rIns="42429" bIns="4242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668000" y="2947731"/>
            <a:ext cx="4516618" cy="796383"/>
            <a:chOff x="0" y="0"/>
            <a:chExt cx="1396216" cy="24618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6216" cy="246185"/>
            </a:xfrm>
            <a:custGeom>
              <a:avLst/>
              <a:gdLst/>
              <a:ahLst/>
              <a:cxnLst/>
              <a:rect l="l" t="t" r="r" b="b"/>
              <a:pathLst>
                <a:path w="1396216" h="246185">
                  <a:moveTo>
                    <a:pt x="87419" y="0"/>
                  </a:moveTo>
                  <a:lnTo>
                    <a:pt x="1308797" y="0"/>
                  </a:lnTo>
                  <a:cubicBezTo>
                    <a:pt x="1331982" y="0"/>
                    <a:pt x="1354217" y="9210"/>
                    <a:pt x="1370611" y="25604"/>
                  </a:cubicBezTo>
                  <a:cubicBezTo>
                    <a:pt x="1387006" y="41999"/>
                    <a:pt x="1396216" y="64234"/>
                    <a:pt x="1396216" y="87419"/>
                  </a:cubicBezTo>
                  <a:lnTo>
                    <a:pt x="1396216" y="158766"/>
                  </a:lnTo>
                  <a:cubicBezTo>
                    <a:pt x="1396216" y="181951"/>
                    <a:pt x="1387006" y="204186"/>
                    <a:pt x="1370611" y="220580"/>
                  </a:cubicBezTo>
                  <a:cubicBezTo>
                    <a:pt x="1354217" y="236975"/>
                    <a:pt x="1331982" y="246185"/>
                    <a:pt x="1308797" y="246185"/>
                  </a:cubicBezTo>
                  <a:lnTo>
                    <a:pt x="87419" y="246185"/>
                  </a:lnTo>
                  <a:cubicBezTo>
                    <a:pt x="64234" y="246185"/>
                    <a:pt x="41999" y="236975"/>
                    <a:pt x="25604" y="220580"/>
                  </a:cubicBezTo>
                  <a:cubicBezTo>
                    <a:pt x="9210" y="204186"/>
                    <a:pt x="0" y="181951"/>
                    <a:pt x="0" y="158766"/>
                  </a:cubicBezTo>
                  <a:lnTo>
                    <a:pt x="0" y="87419"/>
                  </a:lnTo>
                  <a:cubicBezTo>
                    <a:pt x="0" y="64234"/>
                    <a:pt x="9210" y="41999"/>
                    <a:pt x="25604" y="25604"/>
                  </a:cubicBezTo>
                  <a:cubicBezTo>
                    <a:pt x="41999" y="9210"/>
                    <a:pt x="64234" y="0"/>
                    <a:pt x="87419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14300"/>
              <a:ext cx="1396216" cy="360485"/>
            </a:xfrm>
            <a:prstGeom prst="rect">
              <a:avLst/>
            </a:prstGeom>
          </p:spPr>
          <p:txBody>
            <a:bodyPr lIns="42429" tIns="42429" rIns="42429" bIns="42429" rtlCol="0" anchor="ctr"/>
            <a:lstStyle/>
            <a:p>
              <a:pPr algn="ctr">
                <a:lnSpc>
                  <a:spcPts val="517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668000" y="1870652"/>
            <a:ext cx="5932130" cy="575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3"/>
              </a:lnSpc>
            </a:pPr>
            <a:r>
              <a:rPr lang="en-US" sz="3661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Struktur Website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954540" y="3028433"/>
            <a:ext cx="4042645" cy="57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6"/>
              </a:lnSpc>
              <a:spcBef>
                <a:spcPct val="0"/>
              </a:spcBef>
            </a:pPr>
            <a:r>
              <a:rPr lang="en-US" sz="3426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Us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17</a:t>
            </a:r>
          </a:p>
        </p:txBody>
      </p:sp>
      <p:sp>
        <p:nvSpPr>
          <p:cNvPr id="19" name="Freeform 17">
            <a:extLst>
              <a:ext uri="{FF2B5EF4-FFF2-40B4-BE49-F238E27FC236}">
                <a16:creationId xmlns:a16="http://schemas.microsoft.com/office/drawing/2014/main" id="{1054F350-22F9-35FA-714A-133B14EEEA9A}"/>
              </a:ext>
            </a:extLst>
          </p:cNvPr>
          <p:cNvSpPr/>
          <p:nvPr/>
        </p:nvSpPr>
        <p:spPr>
          <a:xfrm>
            <a:off x="15702534" y="413044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4">
            <a:extLst>
              <a:ext uri="{FF2B5EF4-FFF2-40B4-BE49-F238E27FC236}">
                <a16:creationId xmlns:a16="http://schemas.microsoft.com/office/drawing/2014/main" id="{CD27C76A-4FFB-593E-B5DF-DC3486DA1BEE}"/>
              </a:ext>
            </a:extLst>
          </p:cNvPr>
          <p:cNvSpPr txBox="1"/>
          <p:nvPr/>
        </p:nvSpPr>
        <p:spPr>
          <a:xfrm>
            <a:off x="10668000" y="4313388"/>
            <a:ext cx="8043331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D" sz="2500" b="1" dirty="0"/>
              <a:t>Fitur Utama:</a:t>
            </a:r>
          </a:p>
        </p:txBody>
      </p:sp>
      <p:sp>
        <p:nvSpPr>
          <p:cNvPr id="21" name="TextBox 24">
            <a:extLst>
              <a:ext uri="{FF2B5EF4-FFF2-40B4-BE49-F238E27FC236}">
                <a16:creationId xmlns:a16="http://schemas.microsoft.com/office/drawing/2014/main" id="{96578C51-241B-77F1-6B36-72ED314855F6}"/>
              </a:ext>
            </a:extLst>
          </p:cNvPr>
          <p:cNvSpPr txBox="1"/>
          <p:nvPr/>
        </p:nvSpPr>
        <p:spPr>
          <a:xfrm>
            <a:off x="10668000" y="5159450"/>
            <a:ext cx="6786648" cy="19389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/>
              <a:t>Header &amp; Footer</a:t>
            </a:r>
          </a:p>
          <a:p>
            <a:pPr lvl="0" fontAlgn="base"/>
            <a:endParaRPr lang="en-ID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Tombol</a:t>
            </a:r>
            <a:r>
              <a:rPr lang="en-ID" b="1" dirty="0"/>
              <a:t> Kembali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Informasi</a:t>
            </a:r>
            <a:r>
              <a:rPr lang="en-ID" b="1" dirty="0"/>
              <a:t> KONIX (Kiri)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Formulir</a:t>
            </a:r>
            <a:r>
              <a:rPr lang="en-ID" b="1" dirty="0"/>
              <a:t> Kontak (Kanan)</a:t>
            </a:r>
            <a:endParaRPr lang="en-ID" dirty="0"/>
          </a:p>
        </p:txBody>
      </p:sp>
      <p:pic>
        <p:nvPicPr>
          <p:cNvPr id="22" name="Picture 21" descr="A screenshot of a contact page&#10;&#10;AI-generated content may be incorrect.">
            <a:extLst>
              <a:ext uri="{FF2B5EF4-FFF2-40B4-BE49-F238E27FC236}">
                <a16:creationId xmlns:a16="http://schemas.microsoft.com/office/drawing/2014/main" id="{EECFF510-FC00-0FB4-8B97-11D3394406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83" y="852113"/>
            <a:ext cx="8531957" cy="882713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B08A6-AB1D-835D-073C-29A591F5E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A2B9CDC-874B-D1E9-4543-63045545440E}"/>
              </a:ext>
            </a:extLst>
          </p:cNvPr>
          <p:cNvGrpSpPr/>
          <p:nvPr/>
        </p:nvGrpSpPr>
        <p:grpSpPr>
          <a:xfrm>
            <a:off x="-32651" y="8928026"/>
            <a:ext cx="18320651" cy="1358974"/>
            <a:chOff x="0" y="0"/>
            <a:chExt cx="4825192" cy="35791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3DB4B7A-BB6B-20B6-5EEA-631E82DD2F8B}"/>
                </a:ext>
              </a:extLst>
            </p:cNvPr>
            <p:cNvSpPr/>
            <p:nvPr/>
          </p:nvSpPr>
          <p:spPr>
            <a:xfrm>
              <a:off x="0" y="0"/>
              <a:ext cx="4825192" cy="357919"/>
            </a:xfrm>
            <a:custGeom>
              <a:avLst/>
              <a:gdLst/>
              <a:ahLst/>
              <a:cxnLst/>
              <a:rect l="l" t="t" r="r" b="b"/>
              <a:pathLst>
                <a:path w="4825192" h="357919">
                  <a:moveTo>
                    <a:pt x="0" y="0"/>
                  </a:moveTo>
                  <a:lnTo>
                    <a:pt x="4825192" y="0"/>
                  </a:lnTo>
                  <a:lnTo>
                    <a:pt x="4825192" y="357919"/>
                  </a:lnTo>
                  <a:lnTo>
                    <a:pt x="0" y="357919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838EF7B-C395-230D-B3E0-CD02C9066803}"/>
                </a:ext>
              </a:extLst>
            </p:cNvPr>
            <p:cNvSpPr txBox="1"/>
            <p:nvPr/>
          </p:nvSpPr>
          <p:spPr>
            <a:xfrm>
              <a:off x="0" y="-38100"/>
              <a:ext cx="4825192" cy="3960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1A26AB2D-B7CD-D550-8C7F-B22973783DE0}"/>
              </a:ext>
            </a:extLst>
          </p:cNvPr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DC423B1-FC9E-1D35-B8B3-688D549FB2A8}"/>
                </a:ext>
              </a:extLst>
            </p:cNvPr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61881FC9-2554-7FE7-FFFD-917E387813EC}"/>
                </a:ext>
              </a:extLst>
            </p:cNvPr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9E740150-C6A7-9608-7D95-944B4D7FAB71}"/>
              </a:ext>
            </a:extLst>
          </p:cNvPr>
          <p:cNvGrpSpPr/>
          <p:nvPr/>
        </p:nvGrpSpPr>
        <p:grpSpPr>
          <a:xfrm>
            <a:off x="10744200" y="2893355"/>
            <a:ext cx="4329186" cy="39777"/>
            <a:chOff x="0" y="0"/>
            <a:chExt cx="1365148" cy="12543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036CC6E1-16CD-B457-9DDD-F19E81259451}"/>
                </a:ext>
              </a:extLst>
            </p:cNvPr>
            <p:cNvSpPr/>
            <p:nvPr/>
          </p:nvSpPr>
          <p:spPr>
            <a:xfrm>
              <a:off x="0" y="0"/>
              <a:ext cx="1365148" cy="12543"/>
            </a:xfrm>
            <a:custGeom>
              <a:avLst/>
              <a:gdLst/>
              <a:ahLst/>
              <a:cxnLst/>
              <a:rect l="l" t="t" r="r" b="b"/>
              <a:pathLst>
                <a:path w="1365148" h="12543">
                  <a:moveTo>
                    <a:pt x="6272" y="0"/>
                  </a:moveTo>
                  <a:lnTo>
                    <a:pt x="1358876" y="0"/>
                  </a:lnTo>
                  <a:cubicBezTo>
                    <a:pt x="1360539" y="0"/>
                    <a:pt x="1362135" y="661"/>
                    <a:pt x="1363311" y="1837"/>
                  </a:cubicBezTo>
                  <a:cubicBezTo>
                    <a:pt x="1364487" y="3013"/>
                    <a:pt x="1365148" y="4608"/>
                    <a:pt x="1365148" y="6272"/>
                  </a:cubicBezTo>
                  <a:lnTo>
                    <a:pt x="1365148" y="6272"/>
                  </a:lnTo>
                  <a:cubicBezTo>
                    <a:pt x="1365148" y="7935"/>
                    <a:pt x="1364487" y="9530"/>
                    <a:pt x="1363311" y="10706"/>
                  </a:cubicBezTo>
                  <a:cubicBezTo>
                    <a:pt x="1362135" y="11882"/>
                    <a:pt x="1360539" y="12543"/>
                    <a:pt x="135887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A1BA7BB5-5779-8BBC-4784-BF213BEE7CC0}"/>
                </a:ext>
              </a:extLst>
            </p:cNvPr>
            <p:cNvSpPr txBox="1"/>
            <p:nvPr/>
          </p:nvSpPr>
          <p:spPr>
            <a:xfrm>
              <a:off x="0" y="-38100"/>
              <a:ext cx="1365148" cy="50643"/>
            </a:xfrm>
            <a:prstGeom prst="rect">
              <a:avLst/>
            </a:prstGeom>
          </p:spPr>
          <p:txBody>
            <a:bodyPr lIns="42429" tIns="42429" rIns="42429" bIns="4242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AED53001-35AE-8D5D-23BE-B60BF42CCCCA}"/>
              </a:ext>
            </a:extLst>
          </p:cNvPr>
          <p:cNvGrpSpPr/>
          <p:nvPr/>
        </p:nvGrpSpPr>
        <p:grpSpPr>
          <a:xfrm>
            <a:off x="10744200" y="3163841"/>
            <a:ext cx="4516618" cy="796383"/>
            <a:chOff x="0" y="0"/>
            <a:chExt cx="1396216" cy="246185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1D8A21EB-00F8-C9F5-F70C-13436DB52E5D}"/>
                </a:ext>
              </a:extLst>
            </p:cNvPr>
            <p:cNvSpPr/>
            <p:nvPr/>
          </p:nvSpPr>
          <p:spPr>
            <a:xfrm>
              <a:off x="0" y="0"/>
              <a:ext cx="1396216" cy="246185"/>
            </a:xfrm>
            <a:custGeom>
              <a:avLst/>
              <a:gdLst/>
              <a:ahLst/>
              <a:cxnLst/>
              <a:rect l="l" t="t" r="r" b="b"/>
              <a:pathLst>
                <a:path w="1396216" h="246185">
                  <a:moveTo>
                    <a:pt x="87419" y="0"/>
                  </a:moveTo>
                  <a:lnTo>
                    <a:pt x="1308797" y="0"/>
                  </a:lnTo>
                  <a:cubicBezTo>
                    <a:pt x="1331982" y="0"/>
                    <a:pt x="1354217" y="9210"/>
                    <a:pt x="1370611" y="25604"/>
                  </a:cubicBezTo>
                  <a:cubicBezTo>
                    <a:pt x="1387006" y="41999"/>
                    <a:pt x="1396216" y="64234"/>
                    <a:pt x="1396216" y="87419"/>
                  </a:cubicBezTo>
                  <a:lnTo>
                    <a:pt x="1396216" y="158766"/>
                  </a:lnTo>
                  <a:cubicBezTo>
                    <a:pt x="1396216" y="181951"/>
                    <a:pt x="1387006" y="204186"/>
                    <a:pt x="1370611" y="220580"/>
                  </a:cubicBezTo>
                  <a:cubicBezTo>
                    <a:pt x="1354217" y="236975"/>
                    <a:pt x="1331982" y="246185"/>
                    <a:pt x="1308797" y="246185"/>
                  </a:cubicBezTo>
                  <a:lnTo>
                    <a:pt x="87419" y="246185"/>
                  </a:lnTo>
                  <a:cubicBezTo>
                    <a:pt x="64234" y="246185"/>
                    <a:pt x="41999" y="236975"/>
                    <a:pt x="25604" y="220580"/>
                  </a:cubicBezTo>
                  <a:cubicBezTo>
                    <a:pt x="9210" y="204186"/>
                    <a:pt x="0" y="181951"/>
                    <a:pt x="0" y="158766"/>
                  </a:cubicBezTo>
                  <a:lnTo>
                    <a:pt x="0" y="87419"/>
                  </a:lnTo>
                  <a:cubicBezTo>
                    <a:pt x="0" y="64234"/>
                    <a:pt x="9210" y="41999"/>
                    <a:pt x="25604" y="25604"/>
                  </a:cubicBezTo>
                  <a:cubicBezTo>
                    <a:pt x="41999" y="9210"/>
                    <a:pt x="64234" y="0"/>
                    <a:pt x="87419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5C3FD8E0-B6BC-65C5-C8CF-CF6FAD9F67FD}"/>
                </a:ext>
              </a:extLst>
            </p:cNvPr>
            <p:cNvSpPr txBox="1"/>
            <p:nvPr/>
          </p:nvSpPr>
          <p:spPr>
            <a:xfrm>
              <a:off x="0" y="-114300"/>
              <a:ext cx="1396216" cy="360485"/>
            </a:xfrm>
            <a:prstGeom prst="rect">
              <a:avLst/>
            </a:prstGeom>
          </p:spPr>
          <p:txBody>
            <a:bodyPr lIns="42429" tIns="42429" rIns="42429" bIns="42429" rtlCol="0" anchor="ctr"/>
            <a:lstStyle/>
            <a:p>
              <a:pPr algn="ctr">
                <a:lnSpc>
                  <a:spcPts val="5179"/>
                </a:lnSpc>
              </a:pPr>
              <a:endParaRPr/>
            </a:p>
          </p:txBody>
        </p:sp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A5CF10E8-9CE5-EAA1-CC37-F224EC71E402}"/>
              </a:ext>
            </a:extLst>
          </p:cNvPr>
          <p:cNvSpPr txBox="1"/>
          <p:nvPr/>
        </p:nvSpPr>
        <p:spPr>
          <a:xfrm>
            <a:off x="10744200" y="2086762"/>
            <a:ext cx="5932130" cy="575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3"/>
              </a:lnSpc>
            </a:pPr>
            <a:r>
              <a:rPr lang="en-US" sz="3661" b="1" dirty="0" err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Struktur</a:t>
            </a:r>
            <a:r>
              <a:rPr lang="en-US" sz="3661" b="1" dirty="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Website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DD5C070D-EA40-766C-5A7C-4211E68BDCF2}"/>
              </a:ext>
            </a:extLst>
          </p:cNvPr>
          <p:cNvSpPr txBox="1"/>
          <p:nvPr/>
        </p:nvSpPr>
        <p:spPr>
          <a:xfrm>
            <a:off x="11030740" y="3244543"/>
            <a:ext cx="4042645" cy="57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6"/>
              </a:lnSpc>
              <a:spcBef>
                <a:spcPct val="0"/>
              </a:spcBef>
            </a:pPr>
            <a:r>
              <a:rPr lang="en-US" sz="3426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Halaman Login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EE2CF565-B96F-3EE2-4808-D5EB986731FE}"/>
              </a:ext>
            </a:extLst>
          </p:cNvPr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17</a:t>
            </a:r>
          </a:p>
        </p:txBody>
      </p:sp>
      <p:sp>
        <p:nvSpPr>
          <p:cNvPr id="19" name="Freeform 17">
            <a:extLst>
              <a:ext uri="{FF2B5EF4-FFF2-40B4-BE49-F238E27FC236}">
                <a16:creationId xmlns:a16="http://schemas.microsoft.com/office/drawing/2014/main" id="{DC8680F2-801F-C624-958F-373B599AB2A7}"/>
              </a:ext>
            </a:extLst>
          </p:cNvPr>
          <p:cNvSpPr/>
          <p:nvPr/>
        </p:nvSpPr>
        <p:spPr>
          <a:xfrm>
            <a:off x="15702534" y="413044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4">
            <a:extLst>
              <a:ext uri="{FF2B5EF4-FFF2-40B4-BE49-F238E27FC236}">
                <a16:creationId xmlns:a16="http://schemas.microsoft.com/office/drawing/2014/main" id="{186ED1B7-44DE-DAE8-0080-6F33961F306B}"/>
              </a:ext>
            </a:extLst>
          </p:cNvPr>
          <p:cNvSpPr txBox="1"/>
          <p:nvPr/>
        </p:nvSpPr>
        <p:spPr>
          <a:xfrm>
            <a:off x="10744200" y="4544886"/>
            <a:ext cx="8043331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D" sz="2500" b="1" dirty="0"/>
              <a:t>Fitur Utama:</a:t>
            </a:r>
          </a:p>
        </p:txBody>
      </p:sp>
      <p:sp>
        <p:nvSpPr>
          <p:cNvPr id="21" name="TextBox 24">
            <a:extLst>
              <a:ext uri="{FF2B5EF4-FFF2-40B4-BE49-F238E27FC236}">
                <a16:creationId xmlns:a16="http://schemas.microsoft.com/office/drawing/2014/main" id="{65170D5B-1637-2C3F-EF4B-72075FC34DE3}"/>
              </a:ext>
            </a:extLst>
          </p:cNvPr>
          <p:cNvSpPr txBox="1"/>
          <p:nvPr/>
        </p:nvSpPr>
        <p:spPr>
          <a:xfrm>
            <a:off x="10744200" y="5390948"/>
            <a:ext cx="6786648" cy="19082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Tombol</a:t>
            </a:r>
            <a:r>
              <a:rPr lang="en-ID" b="1" dirty="0"/>
              <a:t> Kembali </a:t>
            </a:r>
            <a:r>
              <a:rPr lang="en-ID" b="1" dirty="0" err="1"/>
              <a:t>ke</a:t>
            </a:r>
            <a:r>
              <a:rPr lang="en-ID" b="1" dirty="0"/>
              <a:t> Home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Informasi</a:t>
            </a:r>
            <a:r>
              <a:rPr lang="en-ID" b="1" dirty="0"/>
              <a:t> KONIX (Kiri)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endParaRPr lang="en-ID" b="1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Formulir</a:t>
            </a:r>
            <a:r>
              <a:rPr lang="en-ID" b="1" dirty="0"/>
              <a:t> Login (Kanan)</a:t>
            </a:r>
            <a:endParaRPr lang="en-ID" sz="1600" dirty="0"/>
          </a:p>
          <a:p>
            <a:pPr lvl="1" fontAlgn="base"/>
            <a:endParaRPr lang="en-ID" sz="1600" dirty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ID" b="1" dirty="0" err="1"/>
              <a:t>Simulasi</a:t>
            </a:r>
            <a:r>
              <a:rPr lang="en-ID" b="1" dirty="0"/>
              <a:t> Login:</a:t>
            </a:r>
            <a:r>
              <a:rPr lang="en-ID" dirty="0"/>
              <a:t> </a:t>
            </a:r>
            <a:r>
              <a:rPr lang="en-ID" b="1" dirty="0" err="1"/>
              <a:t>Notifikasi</a:t>
            </a:r>
            <a:r>
              <a:rPr lang="en-ID" b="1" dirty="0"/>
              <a:t> Login </a:t>
            </a:r>
            <a:r>
              <a:rPr lang="en-ID" b="1" dirty="0" err="1"/>
              <a:t>Sukses</a:t>
            </a:r>
            <a:endParaRPr lang="en-ID" sz="1600" dirty="0"/>
          </a:p>
        </p:txBody>
      </p:sp>
      <p:pic>
        <p:nvPicPr>
          <p:cNvPr id="16" name="Picture 15" descr="A screenshot of a login form&#10;&#10;AI-generated content may be incorrect.">
            <a:extLst>
              <a:ext uri="{FF2B5EF4-FFF2-40B4-BE49-F238E27FC236}">
                <a16:creationId xmlns:a16="http://schemas.microsoft.com/office/drawing/2014/main" id="{519D478E-7CF2-8D1F-D8D4-C5409210CF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84935"/>
            <a:ext cx="8535126" cy="723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75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88072" y="4843163"/>
            <a:ext cx="9163193" cy="916319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20003" y="7502712"/>
            <a:ext cx="7172679" cy="753131"/>
          </a:xfrm>
          <a:custGeom>
            <a:avLst/>
            <a:gdLst/>
            <a:ahLst/>
            <a:cxnLst/>
            <a:rect l="l" t="t" r="r" b="b"/>
            <a:pathLst>
              <a:path w="7172679" h="753131">
                <a:moveTo>
                  <a:pt x="0" y="0"/>
                </a:moveTo>
                <a:lnTo>
                  <a:pt x="7172678" y="0"/>
                </a:lnTo>
                <a:lnTo>
                  <a:pt x="7172678" y="753131"/>
                </a:lnTo>
                <a:lnTo>
                  <a:pt x="0" y="7531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620003" y="3492745"/>
            <a:ext cx="7172679" cy="4114162"/>
            <a:chOff x="0" y="0"/>
            <a:chExt cx="7981950" cy="4578350"/>
          </a:xfrm>
        </p:grpSpPr>
        <p:sp>
          <p:nvSpPr>
            <p:cNvPr id="8" name="Freeform 8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-4049" r="-404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611859" y="3464170"/>
            <a:ext cx="6108082" cy="1036029"/>
            <a:chOff x="0" y="-38100"/>
            <a:chExt cx="8144110" cy="1381372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1279557"/>
              <a:ext cx="7317844" cy="63715"/>
              <a:chOff x="0" y="0"/>
              <a:chExt cx="1445500" cy="12586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445500" cy="12586"/>
              </a:xfrm>
              <a:custGeom>
                <a:avLst/>
                <a:gdLst/>
                <a:ahLst/>
                <a:cxnLst/>
                <a:rect l="l" t="t" r="r" b="b"/>
                <a:pathLst>
                  <a:path w="1445500" h="12586">
                    <a:moveTo>
                      <a:pt x="6293" y="0"/>
                    </a:moveTo>
                    <a:lnTo>
                      <a:pt x="1439207" y="0"/>
                    </a:lnTo>
                    <a:cubicBezTo>
                      <a:pt x="1440876" y="0"/>
                      <a:pt x="1442477" y="663"/>
                      <a:pt x="1443657" y="1843"/>
                    </a:cubicBezTo>
                    <a:cubicBezTo>
                      <a:pt x="1444837" y="3023"/>
                      <a:pt x="1445500" y="4624"/>
                      <a:pt x="1445500" y="6293"/>
                    </a:cubicBezTo>
                    <a:lnTo>
                      <a:pt x="1445500" y="6293"/>
                    </a:lnTo>
                    <a:cubicBezTo>
                      <a:pt x="1445500" y="9768"/>
                      <a:pt x="1442683" y="12586"/>
                      <a:pt x="1439207" y="12586"/>
                    </a:cubicBezTo>
                    <a:lnTo>
                      <a:pt x="6293" y="12586"/>
                    </a:lnTo>
                    <a:cubicBezTo>
                      <a:pt x="4624" y="12586"/>
                      <a:pt x="3023" y="11923"/>
                      <a:pt x="1843" y="10743"/>
                    </a:cubicBezTo>
                    <a:cubicBezTo>
                      <a:pt x="663" y="9562"/>
                      <a:pt x="0" y="7962"/>
                      <a:pt x="0" y="6293"/>
                    </a:cubicBezTo>
                    <a:lnTo>
                      <a:pt x="0" y="6293"/>
                    </a:lnTo>
                    <a:cubicBezTo>
                      <a:pt x="0" y="4624"/>
                      <a:pt x="663" y="3023"/>
                      <a:pt x="1843" y="1843"/>
                    </a:cubicBezTo>
                    <a:cubicBezTo>
                      <a:pt x="3023" y="663"/>
                      <a:pt x="4624" y="0"/>
                      <a:pt x="6293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0" y="-38100"/>
                <a:ext cx="1445500" cy="506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0" y="-38100"/>
              <a:ext cx="8144110" cy="9135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336"/>
                </a:lnSpc>
              </a:pPr>
              <a:r>
                <a:rPr lang="en-US" sz="4560" b="1" dirty="0" err="1">
                  <a:solidFill>
                    <a:srgbClr val="1F20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Evaluasi</a:t>
              </a:r>
              <a:r>
                <a:rPr lang="en-US" sz="4560" b="1" dirty="0">
                  <a:solidFill>
                    <a:srgbClr val="1F20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dan Hasil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669747" y="4795538"/>
            <a:ext cx="8880066" cy="3043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54"/>
              </a:lnSpc>
            </a:pP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Website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berhasil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dibangun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dengan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HTML, CSS dan java script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tanpa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backend. Tujuan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awal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proyek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menampilkan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produk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secara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menarik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dan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navigasi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mudah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berhasil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dicapai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.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Semua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halaman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berjalan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sesuai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824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fungsinya</a:t>
            </a:r>
            <a:r>
              <a:rPr lang="en-US" sz="2824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.</a:t>
            </a:r>
          </a:p>
          <a:p>
            <a:pPr algn="just">
              <a:lnSpc>
                <a:spcPts val="3954"/>
              </a:lnSpc>
              <a:spcBef>
                <a:spcPct val="0"/>
              </a:spcBef>
            </a:pPr>
            <a:endParaRPr lang="en-US" sz="2824" dirty="0">
              <a:solidFill>
                <a:srgbClr val="1F2020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11</a:t>
            </a:r>
          </a:p>
        </p:txBody>
      </p:sp>
      <p:sp>
        <p:nvSpPr>
          <p:cNvPr id="20" name="Freeform 13">
            <a:extLst>
              <a:ext uri="{FF2B5EF4-FFF2-40B4-BE49-F238E27FC236}">
                <a16:creationId xmlns:a16="http://schemas.microsoft.com/office/drawing/2014/main" id="{2AD684CF-CAD3-C522-7D1E-FEBD81B99C88}"/>
              </a:ext>
            </a:extLst>
          </p:cNvPr>
          <p:cNvSpPr/>
          <p:nvPr/>
        </p:nvSpPr>
        <p:spPr>
          <a:xfrm>
            <a:off x="15910677" y="509477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2878" y="8952017"/>
            <a:ext cx="18996610" cy="1402546"/>
            <a:chOff x="0" y="0"/>
            <a:chExt cx="4825192" cy="56235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5192" cy="562354"/>
            </a:xfrm>
            <a:custGeom>
              <a:avLst/>
              <a:gdLst/>
              <a:ahLst/>
              <a:cxnLst/>
              <a:rect l="l" t="t" r="r" b="b"/>
              <a:pathLst>
                <a:path w="4825192" h="562354">
                  <a:moveTo>
                    <a:pt x="0" y="0"/>
                  </a:moveTo>
                  <a:lnTo>
                    <a:pt x="4825192" y="0"/>
                  </a:lnTo>
                  <a:lnTo>
                    <a:pt x="4825192" y="562354"/>
                  </a:lnTo>
                  <a:lnTo>
                    <a:pt x="0" y="562354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25192" cy="6004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2703174"/>
            <a:ext cx="5183295" cy="47625"/>
            <a:chOff x="0" y="0"/>
            <a:chExt cx="1365148" cy="1254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65148" cy="12543"/>
            </a:xfrm>
            <a:custGeom>
              <a:avLst/>
              <a:gdLst/>
              <a:ahLst/>
              <a:cxnLst/>
              <a:rect l="l" t="t" r="r" b="b"/>
              <a:pathLst>
                <a:path w="1365148" h="12543">
                  <a:moveTo>
                    <a:pt x="6272" y="0"/>
                  </a:moveTo>
                  <a:lnTo>
                    <a:pt x="1358876" y="0"/>
                  </a:lnTo>
                  <a:cubicBezTo>
                    <a:pt x="1360539" y="0"/>
                    <a:pt x="1362135" y="661"/>
                    <a:pt x="1363311" y="1837"/>
                  </a:cubicBezTo>
                  <a:cubicBezTo>
                    <a:pt x="1364487" y="3013"/>
                    <a:pt x="1365148" y="4608"/>
                    <a:pt x="1365148" y="6272"/>
                  </a:cubicBezTo>
                  <a:lnTo>
                    <a:pt x="1365148" y="6272"/>
                  </a:lnTo>
                  <a:cubicBezTo>
                    <a:pt x="1365148" y="7935"/>
                    <a:pt x="1364487" y="9530"/>
                    <a:pt x="1363311" y="10706"/>
                  </a:cubicBezTo>
                  <a:cubicBezTo>
                    <a:pt x="1362135" y="11882"/>
                    <a:pt x="1360539" y="12543"/>
                    <a:pt x="135887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65148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39108" y="1525483"/>
            <a:ext cx="8924041" cy="6851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1" dirty="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Kesimpulan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406937" y="2803541"/>
            <a:ext cx="5651621" cy="144020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5179"/>
              </a:lnSpc>
            </a:pPr>
            <a:endParaRPr/>
          </a:p>
        </p:txBody>
      </p:sp>
      <p:sp>
        <p:nvSpPr>
          <p:cNvPr id="24" name="TextBox 24"/>
          <p:cNvSpPr txBox="1"/>
          <p:nvPr/>
        </p:nvSpPr>
        <p:spPr>
          <a:xfrm>
            <a:off x="1062298" y="3242344"/>
            <a:ext cx="15930301" cy="53860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D" sz="2500" dirty="0"/>
              <a:t>Website </a:t>
            </a:r>
            <a:r>
              <a:rPr lang="en-ID" sz="2500" dirty="0" err="1"/>
              <a:t>ini</a:t>
            </a:r>
            <a:r>
              <a:rPr lang="en-ID" sz="2500" dirty="0"/>
              <a:t> </a:t>
            </a:r>
            <a:r>
              <a:rPr lang="en-ID" sz="2500" dirty="0" err="1"/>
              <a:t>menunjukkan</a:t>
            </a:r>
            <a:r>
              <a:rPr lang="en-ID" sz="2500" dirty="0"/>
              <a:t> </a:t>
            </a:r>
            <a:r>
              <a:rPr lang="en-ID" sz="2500" dirty="0" err="1"/>
              <a:t>kemampuan</a:t>
            </a:r>
            <a:r>
              <a:rPr lang="en-ID" sz="2500" dirty="0"/>
              <a:t> </a:t>
            </a:r>
            <a:r>
              <a:rPr lang="en-ID" sz="2500" dirty="0" err="1"/>
              <a:t>dalam</a:t>
            </a:r>
            <a:r>
              <a:rPr lang="en-ID" sz="2500" dirty="0"/>
              <a:t> </a:t>
            </a:r>
            <a:r>
              <a:rPr lang="en-ID" sz="2500" dirty="0" err="1"/>
              <a:t>membangun</a:t>
            </a:r>
            <a:r>
              <a:rPr lang="en-ID" sz="2500" dirty="0"/>
              <a:t> website yang</a:t>
            </a:r>
          </a:p>
          <a:p>
            <a:endParaRPr lang="en-ID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500" b="1" dirty="0" err="1"/>
              <a:t>Responsif</a:t>
            </a:r>
            <a:r>
              <a:rPr lang="en-ID" sz="2500" b="1" dirty="0"/>
              <a:t> </a:t>
            </a:r>
            <a:r>
              <a:rPr lang="en-ID" sz="2500" b="1" dirty="0" err="1"/>
              <a:t>Penuh</a:t>
            </a:r>
            <a:r>
              <a:rPr lang="en-ID" sz="2500" b="1" dirty="0"/>
              <a:t>:</a:t>
            </a:r>
            <a:r>
              <a:rPr lang="en-ID" sz="2500" dirty="0"/>
              <a:t> </a:t>
            </a:r>
            <a:r>
              <a:rPr lang="en-ID" sz="2500" dirty="0" err="1"/>
              <a:t>Beradaptasi</a:t>
            </a:r>
            <a:r>
              <a:rPr lang="en-ID" sz="2500" dirty="0"/>
              <a:t> </a:t>
            </a:r>
            <a:r>
              <a:rPr lang="en-ID" sz="2500" dirty="0" err="1"/>
              <a:t>dengan</a:t>
            </a:r>
            <a:r>
              <a:rPr lang="en-ID" sz="2500" dirty="0"/>
              <a:t> </a:t>
            </a:r>
            <a:r>
              <a:rPr lang="en-ID" sz="2500" dirty="0" err="1"/>
              <a:t>baik</a:t>
            </a:r>
            <a:r>
              <a:rPr lang="en-ID" sz="2500" dirty="0"/>
              <a:t> di </a:t>
            </a:r>
            <a:r>
              <a:rPr lang="en-ID" sz="2500" dirty="0" err="1"/>
              <a:t>perangkat</a:t>
            </a:r>
            <a:r>
              <a:rPr lang="en-ID" sz="2500" dirty="0"/>
              <a:t> desktop, tablet, dan </a:t>
            </a:r>
            <a:r>
              <a:rPr lang="en-ID" sz="2500" dirty="0" err="1"/>
              <a:t>handphoneberkat</a:t>
            </a:r>
            <a:r>
              <a:rPr lang="en-ID" sz="2500" dirty="0"/>
              <a:t> </a:t>
            </a:r>
            <a:r>
              <a:rPr lang="en-ID" sz="2500" dirty="0" err="1"/>
              <a:t>penggunaan</a:t>
            </a:r>
            <a:r>
              <a:rPr lang="en-ID" sz="2500" dirty="0"/>
              <a:t> media queries, Flexbox, dan CSS Grid </a:t>
            </a:r>
            <a:r>
              <a:rPr lang="en-ID" sz="2500" dirty="0" err="1"/>
              <a:t>murni</a:t>
            </a:r>
            <a:r>
              <a:rPr lang="en-ID" sz="2500" dirty="0"/>
              <a:t>.</a:t>
            </a:r>
          </a:p>
          <a:p>
            <a:endParaRPr lang="en-ID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500" b="1" dirty="0" err="1"/>
              <a:t>Menggunakan</a:t>
            </a:r>
            <a:r>
              <a:rPr lang="en-ID" sz="2500" b="1" dirty="0"/>
              <a:t> Vanilla CSS:</a:t>
            </a:r>
            <a:r>
              <a:rPr lang="en-ID" sz="2500" dirty="0"/>
              <a:t> </a:t>
            </a:r>
            <a:r>
              <a:rPr lang="en-ID" sz="2500" dirty="0" err="1"/>
              <a:t>Membuktikan</a:t>
            </a:r>
            <a:r>
              <a:rPr lang="en-ID" sz="2500" dirty="0"/>
              <a:t> </a:t>
            </a:r>
            <a:r>
              <a:rPr lang="en-ID" sz="2500" dirty="0" err="1"/>
              <a:t>pemahaman</a:t>
            </a:r>
            <a:r>
              <a:rPr lang="en-ID" sz="2500" dirty="0"/>
              <a:t> </a:t>
            </a:r>
            <a:r>
              <a:rPr lang="en-ID" sz="2500" dirty="0" err="1"/>
              <a:t>mendalam</a:t>
            </a:r>
            <a:r>
              <a:rPr lang="en-ID" sz="2500" dirty="0"/>
              <a:t> </a:t>
            </a:r>
            <a:r>
              <a:rPr lang="en-ID" sz="2500" dirty="0" err="1"/>
              <a:t>tentang</a:t>
            </a:r>
            <a:r>
              <a:rPr lang="en-ID" sz="2500" dirty="0"/>
              <a:t> CSS </a:t>
            </a:r>
            <a:r>
              <a:rPr lang="en-ID" sz="2500" dirty="0" err="1"/>
              <a:t>tanpa</a:t>
            </a:r>
            <a:r>
              <a:rPr lang="en-ID" sz="2500" dirty="0"/>
              <a:t> </a:t>
            </a:r>
            <a:r>
              <a:rPr lang="en-ID" sz="2500" dirty="0" err="1"/>
              <a:t>ketergantungan</a:t>
            </a:r>
            <a:r>
              <a:rPr lang="en-ID" sz="2500" dirty="0"/>
              <a:t> pada framework </a:t>
            </a:r>
            <a:r>
              <a:rPr lang="en-ID" sz="2500" dirty="0" err="1"/>
              <a:t>eksternal</a:t>
            </a:r>
            <a:r>
              <a:rPr lang="en-ID" sz="2500" dirty="0"/>
              <a:t>.</a:t>
            </a:r>
          </a:p>
          <a:p>
            <a:endParaRPr lang="en-ID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500" b="1" dirty="0" err="1"/>
              <a:t>Interaktif</a:t>
            </a:r>
            <a:r>
              <a:rPr lang="en-ID" sz="2500" b="1" dirty="0"/>
              <a:t> </a:t>
            </a:r>
            <a:r>
              <a:rPr lang="en-ID" sz="2500" b="1" dirty="0" err="1"/>
              <a:t>dengan</a:t>
            </a:r>
            <a:r>
              <a:rPr lang="en-ID" sz="2500" b="1" dirty="0"/>
              <a:t> JavaScript Murni:</a:t>
            </a:r>
            <a:r>
              <a:rPr lang="en-ID" sz="2500" dirty="0"/>
              <a:t> </a:t>
            </a:r>
            <a:r>
              <a:rPr lang="en-ID" sz="2500" dirty="0" err="1"/>
              <a:t>Mengimplementasikan</a:t>
            </a:r>
            <a:r>
              <a:rPr lang="en-ID" sz="2500" dirty="0"/>
              <a:t> </a:t>
            </a:r>
            <a:r>
              <a:rPr lang="en-ID" sz="2500" dirty="0" err="1"/>
              <a:t>fungsionalitas</a:t>
            </a:r>
            <a:r>
              <a:rPr lang="en-ID" sz="2500" dirty="0"/>
              <a:t> </a:t>
            </a:r>
            <a:r>
              <a:rPr lang="en-ID" sz="2500" dirty="0" err="1"/>
              <a:t>seperti</a:t>
            </a:r>
            <a:r>
              <a:rPr lang="en-ID" sz="2500" dirty="0"/>
              <a:t> menu hamburger, </a:t>
            </a:r>
            <a:r>
              <a:rPr lang="en-ID" sz="2500" dirty="0" err="1"/>
              <a:t>simulasi</a:t>
            </a:r>
            <a:r>
              <a:rPr lang="en-ID" sz="2500" dirty="0"/>
              <a:t> login </a:t>
            </a:r>
            <a:r>
              <a:rPr lang="en-ID" sz="2500" dirty="0" err="1"/>
              <a:t>dengan</a:t>
            </a:r>
            <a:r>
              <a:rPr lang="en-ID" sz="2500" dirty="0"/>
              <a:t> </a:t>
            </a:r>
            <a:r>
              <a:rPr lang="en-ID" sz="2500" dirty="0" err="1"/>
              <a:t>notifikasi</a:t>
            </a:r>
            <a:r>
              <a:rPr lang="en-ID" sz="2500" dirty="0"/>
              <a:t>, </a:t>
            </a:r>
            <a:r>
              <a:rPr lang="en-ID" sz="2500" dirty="0" err="1"/>
              <a:t>pergantian</a:t>
            </a:r>
            <a:r>
              <a:rPr lang="en-ID" sz="2500" dirty="0"/>
              <a:t> </a:t>
            </a:r>
            <a:r>
              <a:rPr lang="en-ID" sz="2500" dirty="0" err="1"/>
              <a:t>gambar</a:t>
            </a:r>
            <a:r>
              <a:rPr lang="en-ID" sz="2500" dirty="0"/>
              <a:t> </a:t>
            </a:r>
            <a:r>
              <a:rPr lang="en-ID" sz="2500" dirty="0" err="1"/>
              <a:t>produk</a:t>
            </a:r>
            <a:r>
              <a:rPr lang="en-ID" sz="2500" dirty="0"/>
              <a:t>, dan </a:t>
            </a:r>
            <a:r>
              <a:rPr lang="en-ID" sz="2500" dirty="0" err="1"/>
              <a:t>kontrol</a:t>
            </a:r>
            <a:r>
              <a:rPr lang="en-ID" sz="2500" dirty="0"/>
              <a:t> </a:t>
            </a:r>
            <a:r>
              <a:rPr lang="en-ID" sz="2500" dirty="0" err="1"/>
              <a:t>kuantitas</a:t>
            </a:r>
            <a:r>
              <a:rPr lang="en-ID" sz="2500" dirty="0"/>
              <a:t> </a:t>
            </a:r>
            <a:r>
              <a:rPr lang="en-ID" sz="2500" dirty="0" err="1"/>
              <a:t>produk</a:t>
            </a:r>
            <a:r>
              <a:rPr lang="en-ID" sz="2500" dirty="0"/>
              <a:t> </a:t>
            </a:r>
            <a:r>
              <a:rPr lang="en-ID" sz="2500" dirty="0" err="1"/>
              <a:t>menggunakan</a:t>
            </a:r>
            <a:r>
              <a:rPr lang="en-ID" sz="2500" dirty="0"/>
              <a:t> JavaScript </a:t>
            </a:r>
            <a:r>
              <a:rPr lang="en-ID" sz="2500" dirty="0" err="1"/>
              <a:t>murni</a:t>
            </a:r>
            <a:r>
              <a:rPr lang="en-ID" sz="2500" dirty="0"/>
              <a:t>.</a:t>
            </a:r>
          </a:p>
          <a:p>
            <a:endParaRPr lang="en-ID" sz="2500" dirty="0"/>
          </a:p>
          <a:p>
            <a:r>
              <a:rPr lang="en-ID" sz="2500" dirty="0" err="1"/>
              <a:t>Setiap</a:t>
            </a:r>
            <a:r>
              <a:rPr lang="en-ID" sz="2500" dirty="0"/>
              <a:t> </a:t>
            </a:r>
            <a:r>
              <a:rPr lang="en-ID" sz="2500" dirty="0" err="1"/>
              <a:t>halaman</a:t>
            </a:r>
            <a:r>
              <a:rPr lang="en-ID" sz="2500" dirty="0"/>
              <a:t> </a:t>
            </a:r>
            <a:r>
              <a:rPr lang="en-ID" sz="2500" dirty="0" err="1"/>
              <a:t>memiliki</a:t>
            </a:r>
            <a:r>
              <a:rPr lang="en-ID" sz="2500" dirty="0"/>
              <a:t> </a:t>
            </a:r>
            <a:r>
              <a:rPr lang="en-ID" sz="2500" dirty="0" err="1"/>
              <a:t>tujuan</a:t>
            </a:r>
            <a:r>
              <a:rPr lang="en-ID" sz="2500" dirty="0"/>
              <a:t> </a:t>
            </a:r>
            <a:r>
              <a:rPr lang="en-ID" sz="2500" dirty="0" err="1"/>
              <a:t>fungsional</a:t>
            </a:r>
            <a:r>
              <a:rPr lang="en-ID" sz="2500" dirty="0"/>
              <a:t> yang </a:t>
            </a:r>
            <a:r>
              <a:rPr lang="en-ID" sz="2500" dirty="0" err="1"/>
              <a:t>jelas</a:t>
            </a:r>
            <a:r>
              <a:rPr lang="en-ID" sz="2500" dirty="0"/>
              <a:t> dan </a:t>
            </a:r>
            <a:r>
              <a:rPr lang="en-ID" sz="2500" dirty="0" err="1"/>
              <a:t>dirancang</a:t>
            </a:r>
            <a:r>
              <a:rPr lang="en-ID" sz="2500" dirty="0"/>
              <a:t> </a:t>
            </a:r>
            <a:r>
              <a:rPr lang="en-ID" sz="2500" dirty="0" err="1"/>
              <a:t>untuk</a:t>
            </a:r>
            <a:r>
              <a:rPr lang="en-ID" sz="2500" dirty="0"/>
              <a:t> </a:t>
            </a:r>
            <a:r>
              <a:rPr lang="en-ID" sz="2500" dirty="0" err="1"/>
              <a:t>memberikan</a:t>
            </a:r>
            <a:r>
              <a:rPr lang="en-ID" sz="2500" dirty="0"/>
              <a:t> </a:t>
            </a:r>
            <a:r>
              <a:rPr lang="en-ID" sz="2500" dirty="0" err="1"/>
              <a:t>pengalaman</a:t>
            </a:r>
            <a:r>
              <a:rPr lang="en-ID" sz="2500" dirty="0"/>
              <a:t> </a:t>
            </a:r>
            <a:r>
              <a:rPr lang="en-ID" sz="2500" dirty="0" err="1"/>
              <a:t>pengguna</a:t>
            </a:r>
            <a:r>
              <a:rPr lang="en-ID" sz="2500" dirty="0"/>
              <a:t> yang </a:t>
            </a:r>
            <a:r>
              <a:rPr lang="en-ID" sz="2500" dirty="0" err="1"/>
              <a:t>intuitif</a:t>
            </a:r>
            <a:r>
              <a:rPr lang="en-ID" sz="2500" dirty="0"/>
              <a:t> di </a:t>
            </a:r>
            <a:r>
              <a:rPr lang="en-ID" sz="2500" dirty="0" err="1"/>
              <a:t>berbagai</a:t>
            </a:r>
            <a:r>
              <a:rPr lang="en-ID" sz="2500" dirty="0"/>
              <a:t> </a:t>
            </a:r>
            <a:r>
              <a:rPr lang="en-ID" sz="2500" dirty="0" err="1"/>
              <a:t>perangkat</a:t>
            </a:r>
            <a:r>
              <a:rPr lang="en-ID" sz="2500" dirty="0"/>
              <a:t>.</a:t>
            </a:r>
          </a:p>
        </p:txBody>
      </p:sp>
      <p:sp>
        <p:nvSpPr>
          <p:cNvPr id="5" name="Freeform 13">
            <a:extLst>
              <a:ext uri="{FF2B5EF4-FFF2-40B4-BE49-F238E27FC236}">
                <a16:creationId xmlns:a16="http://schemas.microsoft.com/office/drawing/2014/main" id="{B297DC46-E7C5-C9D0-493F-120B44F14120}"/>
              </a:ext>
            </a:extLst>
          </p:cNvPr>
          <p:cNvSpPr/>
          <p:nvPr/>
        </p:nvSpPr>
        <p:spPr>
          <a:xfrm>
            <a:off x="15910677" y="509477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88072" y="4843163"/>
            <a:ext cx="9163193" cy="916319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613002" y="2382303"/>
            <a:ext cx="4982921" cy="81577"/>
            <a:chOff x="0" y="0"/>
            <a:chExt cx="1312374" cy="214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12374" cy="21485"/>
            </a:xfrm>
            <a:custGeom>
              <a:avLst/>
              <a:gdLst/>
              <a:ahLst/>
              <a:cxnLst/>
              <a:rect l="l" t="t" r="r" b="b"/>
              <a:pathLst>
                <a:path w="1312374" h="21485">
                  <a:moveTo>
                    <a:pt x="10743" y="0"/>
                  </a:moveTo>
                  <a:lnTo>
                    <a:pt x="1301632" y="0"/>
                  </a:lnTo>
                  <a:cubicBezTo>
                    <a:pt x="1307565" y="0"/>
                    <a:pt x="1312374" y="4810"/>
                    <a:pt x="1312374" y="10743"/>
                  </a:cubicBezTo>
                  <a:lnTo>
                    <a:pt x="1312374" y="10743"/>
                  </a:lnTo>
                  <a:cubicBezTo>
                    <a:pt x="1312374" y="13592"/>
                    <a:pt x="1311243" y="16324"/>
                    <a:pt x="1309228" y="18339"/>
                  </a:cubicBezTo>
                  <a:cubicBezTo>
                    <a:pt x="1307213" y="20353"/>
                    <a:pt x="1304481" y="21485"/>
                    <a:pt x="1301632" y="21485"/>
                  </a:cubicBezTo>
                  <a:lnTo>
                    <a:pt x="10743" y="21485"/>
                  </a:lnTo>
                  <a:cubicBezTo>
                    <a:pt x="7893" y="21485"/>
                    <a:pt x="5161" y="20353"/>
                    <a:pt x="3146" y="18339"/>
                  </a:cubicBezTo>
                  <a:cubicBezTo>
                    <a:pt x="1132" y="16324"/>
                    <a:pt x="0" y="13592"/>
                    <a:pt x="0" y="10743"/>
                  </a:cubicBezTo>
                  <a:lnTo>
                    <a:pt x="0" y="10743"/>
                  </a:lnTo>
                  <a:cubicBezTo>
                    <a:pt x="0" y="7893"/>
                    <a:pt x="1132" y="5161"/>
                    <a:pt x="3146" y="3146"/>
                  </a:cubicBezTo>
                  <a:cubicBezTo>
                    <a:pt x="5161" y="1132"/>
                    <a:pt x="7893" y="0"/>
                    <a:pt x="10743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12374" cy="59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93133" y="536724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8"/>
                </a:lnTo>
                <a:lnTo>
                  <a:pt x="0" y="878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8655780" y="6308673"/>
            <a:ext cx="5800757" cy="80880"/>
            <a:chOff x="0" y="0"/>
            <a:chExt cx="1527771" cy="2130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27771" cy="21302"/>
            </a:xfrm>
            <a:custGeom>
              <a:avLst/>
              <a:gdLst/>
              <a:ahLst/>
              <a:cxnLst/>
              <a:rect l="l" t="t" r="r" b="b"/>
              <a:pathLst>
                <a:path w="1527771" h="21302">
                  <a:moveTo>
                    <a:pt x="10651" y="0"/>
                  </a:moveTo>
                  <a:lnTo>
                    <a:pt x="1517121" y="0"/>
                  </a:lnTo>
                  <a:cubicBezTo>
                    <a:pt x="1523003" y="0"/>
                    <a:pt x="1527771" y="4769"/>
                    <a:pt x="1527771" y="10651"/>
                  </a:cubicBezTo>
                  <a:lnTo>
                    <a:pt x="1527771" y="10651"/>
                  </a:lnTo>
                  <a:cubicBezTo>
                    <a:pt x="1527771" y="16533"/>
                    <a:pt x="1523003" y="21302"/>
                    <a:pt x="1517121" y="21302"/>
                  </a:cubicBezTo>
                  <a:lnTo>
                    <a:pt x="10651" y="21302"/>
                  </a:lnTo>
                  <a:cubicBezTo>
                    <a:pt x="4769" y="21302"/>
                    <a:pt x="0" y="16533"/>
                    <a:pt x="0" y="10651"/>
                  </a:cubicBezTo>
                  <a:lnTo>
                    <a:pt x="0" y="10651"/>
                  </a:lnTo>
                  <a:cubicBezTo>
                    <a:pt x="0" y="4769"/>
                    <a:pt x="4769" y="0"/>
                    <a:pt x="10651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27771" cy="59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620003" y="7502712"/>
            <a:ext cx="7172679" cy="753131"/>
          </a:xfrm>
          <a:custGeom>
            <a:avLst/>
            <a:gdLst/>
            <a:ahLst/>
            <a:cxnLst/>
            <a:rect l="l" t="t" r="r" b="b"/>
            <a:pathLst>
              <a:path w="7172679" h="753131">
                <a:moveTo>
                  <a:pt x="0" y="0"/>
                </a:moveTo>
                <a:lnTo>
                  <a:pt x="7172678" y="0"/>
                </a:lnTo>
                <a:lnTo>
                  <a:pt x="7172678" y="753131"/>
                </a:lnTo>
                <a:lnTo>
                  <a:pt x="0" y="753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620003" y="3492745"/>
            <a:ext cx="7172679" cy="4114162"/>
            <a:chOff x="0" y="0"/>
            <a:chExt cx="7981950" cy="4578350"/>
          </a:xfrm>
        </p:grpSpPr>
        <p:sp>
          <p:nvSpPr>
            <p:cNvPr id="14" name="Freeform 14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4"/>
              <a:stretch>
                <a:fillRect l="-4049" r="-404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613002" y="1418326"/>
            <a:ext cx="4982921" cy="731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1" dirty="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Latar </a:t>
            </a:r>
            <a:r>
              <a:rPr lang="en-US" sz="4560" b="1" dirty="0" err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Belakang</a:t>
            </a:r>
            <a:endParaRPr lang="en-US" sz="4560" b="1" dirty="0">
              <a:solidFill>
                <a:srgbClr val="1F202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8613002" y="2682955"/>
            <a:ext cx="8880066" cy="2446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1875" lvl="1" indent="-250938" algn="just">
              <a:lnSpc>
                <a:spcPts val="3254"/>
              </a:lnSpc>
              <a:buFont typeface="Arial"/>
              <a:buChar char="•"/>
            </a:pPr>
            <a:r>
              <a:rPr lang="en-US" sz="2324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Perkembangan teknologi mendorong digitalisasi bisnis.</a:t>
            </a:r>
          </a:p>
          <a:p>
            <a:pPr marL="501875" lvl="1" indent="-250938" algn="just">
              <a:lnSpc>
                <a:spcPts val="3254"/>
              </a:lnSpc>
              <a:buFont typeface="Arial"/>
              <a:buChar char="•"/>
            </a:pPr>
            <a:r>
              <a:rPr lang="en-US" sz="2324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Website menjadi sarana efisien untuk promosi dan penjualan.</a:t>
            </a:r>
          </a:p>
          <a:p>
            <a:pPr marL="501875" lvl="1" indent="-250938" algn="just">
              <a:lnSpc>
                <a:spcPts val="3254"/>
              </a:lnSpc>
              <a:buFont typeface="Arial"/>
              <a:buChar char="•"/>
            </a:pPr>
            <a:r>
              <a:rPr lang="en-US" sz="2324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KONIX butuh platform online untuk jangkauan pelanggan yang lebih luas.</a:t>
            </a:r>
          </a:p>
          <a:p>
            <a:pPr algn="just">
              <a:lnSpc>
                <a:spcPts val="3254"/>
              </a:lnSpc>
              <a:spcBef>
                <a:spcPct val="0"/>
              </a:spcBef>
            </a:pPr>
            <a:endParaRPr lang="en-US" sz="2324">
              <a:solidFill>
                <a:srgbClr val="1F2020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8613002" y="6675090"/>
            <a:ext cx="8880066" cy="2036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1875" lvl="1" indent="-250938" algn="just">
              <a:lnSpc>
                <a:spcPts val="3254"/>
              </a:lnSpc>
              <a:buFont typeface="Arial"/>
              <a:buChar char="•"/>
            </a:pPr>
            <a:r>
              <a:rPr lang="en-US" sz="2324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Bagaimana merancang website toko baju Konix yang informatif?</a:t>
            </a:r>
          </a:p>
          <a:p>
            <a:pPr marL="501875" lvl="1" indent="-250938" algn="just">
              <a:lnSpc>
                <a:spcPts val="3254"/>
              </a:lnSpc>
              <a:buFont typeface="Arial"/>
              <a:buChar char="•"/>
            </a:pPr>
            <a:r>
              <a:rPr lang="en-US" sz="2324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Bagaimana menampilkan produk dengan efektif?</a:t>
            </a:r>
          </a:p>
          <a:p>
            <a:pPr marL="501875" lvl="1" indent="-250938" algn="just">
              <a:lnSpc>
                <a:spcPts val="3254"/>
              </a:lnSpc>
              <a:spcBef>
                <a:spcPct val="0"/>
              </a:spcBef>
              <a:buFont typeface="Arial"/>
              <a:buChar char="•"/>
            </a:pPr>
            <a:r>
              <a:rPr lang="en-US" sz="2324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Bagaimana membuat tampilan yang menarik dan user-friendly?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613002" y="5343314"/>
            <a:ext cx="8880066" cy="731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Rumusan Masalah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19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188389" y="1865271"/>
            <a:ext cx="508621" cy="50862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588519" y="176824"/>
            <a:ext cx="1669492" cy="1688447"/>
          </a:xfrm>
          <a:custGeom>
            <a:avLst/>
            <a:gdLst/>
            <a:ahLst/>
            <a:cxnLst/>
            <a:rect l="l" t="t" r="r" b="b"/>
            <a:pathLst>
              <a:path w="1669492" h="1688447">
                <a:moveTo>
                  <a:pt x="0" y="0"/>
                </a:moveTo>
                <a:lnTo>
                  <a:pt x="1669492" y="0"/>
                </a:lnTo>
                <a:lnTo>
                  <a:pt x="1669492" y="1688447"/>
                </a:lnTo>
                <a:lnTo>
                  <a:pt x="0" y="16884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92" r="-267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2914644" y="9051304"/>
            <a:ext cx="508621" cy="50862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009620" y="2373892"/>
            <a:ext cx="7648143" cy="369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78"/>
              </a:lnSpc>
            </a:pPr>
            <a:r>
              <a:rPr lang="en-US" sz="12593" b="1" spc="138">
                <a:solidFill>
                  <a:srgbClr val="271A4D"/>
                </a:solidFill>
                <a:latin typeface="Poppins Bold"/>
                <a:ea typeface="Poppins Bold"/>
                <a:cs typeface="Poppins Bold"/>
                <a:sym typeface="Poppins Bold"/>
              </a:rPr>
              <a:t>TERIMA KASIH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009620" y="6343428"/>
            <a:ext cx="5938510" cy="597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36"/>
              </a:lnSpc>
            </a:pPr>
            <a:r>
              <a:rPr lang="en-US" sz="4153" b="1">
                <a:solidFill>
                  <a:srgbClr val="271A4D"/>
                </a:solidFill>
                <a:latin typeface="Poppins Bold"/>
                <a:ea typeface="Poppins Bold"/>
                <a:cs typeface="Poppins Bold"/>
                <a:sym typeface="Poppins Bold"/>
              </a:rPr>
              <a:t>Web Programming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009620" y="7017441"/>
            <a:ext cx="5168847" cy="369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3"/>
              </a:lnSpc>
            </a:pPr>
            <a:r>
              <a:rPr lang="en-US" sz="2401">
                <a:solidFill>
                  <a:srgbClr val="271A4D"/>
                </a:solidFill>
                <a:latin typeface="Poppins"/>
                <a:ea typeface="Poppins"/>
                <a:cs typeface="Poppins"/>
                <a:sym typeface="Poppins"/>
              </a:rPr>
              <a:t>Sistem Informasi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188389" y="5623422"/>
            <a:ext cx="12609740" cy="1260974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3960705" y="6064815"/>
            <a:ext cx="6861093" cy="47625"/>
            <a:chOff x="0" y="0"/>
            <a:chExt cx="1807037" cy="1254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07037" cy="12543"/>
            </a:xfrm>
            <a:custGeom>
              <a:avLst/>
              <a:gdLst/>
              <a:ahLst/>
              <a:cxnLst/>
              <a:rect l="l" t="t" r="r" b="b"/>
              <a:pathLst>
                <a:path w="1807037" h="12543">
                  <a:moveTo>
                    <a:pt x="6272" y="0"/>
                  </a:moveTo>
                  <a:lnTo>
                    <a:pt x="1800765" y="0"/>
                  </a:lnTo>
                  <a:cubicBezTo>
                    <a:pt x="1802429" y="0"/>
                    <a:pt x="1804024" y="661"/>
                    <a:pt x="1805200" y="1837"/>
                  </a:cubicBezTo>
                  <a:cubicBezTo>
                    <a:pt x="1806376" y="3013"/>
                    <a:pt x="1807037" y="4608"/>
                    <a:pt x="1807037" y="6272"/>
                  </a:cubicBezTo>
                  <a:lnTo>
                    <a:pt x="1807037" y="6272"/>
                  </a:lnTo>
                  <a:cubicBezTo>
                    <a:pt x="1807037" y="7935"/>
                    <a:pt x="1806376" y="9530"/>
                    <a:pt x="1805200" y="10706"/>
                  </a:cubicBezTo>
                  <a:cubicBezTo>
                    <a:pt x="1804024" y="11882"/>
                    <a:pt x="1802429" y="12543"/>
                    <a:pt x="180076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807037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3840274" y="8413560"/>
            <a:ext cx="4054802" cy="6377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  <a:spcBef>
                <a:spcPct val="0"/>
              </a:spcBef>
            </a:pPr>
            <a:r>
              <a:rPr lang="en-US" sz="3766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Kelompok</a:t>
            </a:r>
            <a:r>
              <a:rPr lang="en-US" sz="3766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Koni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775170" y="8069822"/>
            <a:ext cx="413077" cy="10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89"/>
              </a:lnSpc>
              <a:spcBef>
                <a:spcPct val="0"/>
              </a:spcBef>
            </a:pPr>
            <a:r>
              <a:rPr lang="en-US" sz="6278" b="1">
                <a:solidFill>
                  <a:srgbClr val="17DAC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x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27240" y="3710399"/>
            <a:ext cx="1042538" cy="47625"/>
            <a:chOff x="0" y="0"/>
            <a:chExt cx="274578" cy="125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4578" cy="12543"/>
            </a:xfrm>
            <a:custGeom>
              <a:avLst/>
              <a:gdLst/>
              <a:ahLst/>
              <a:cxnLst/>
              <a:rect l="l" t="t" r="r" b="b"/>
              <a:pathLst>
                <a:path w="274578" h="12543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927240" y="4748749"/>
            <a:ext cx="677751" cy="67775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953135" y="4748749"/>
            <a:ext cx="677751" cy="677751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996316" y="6949974"/>
            <a:ext cx="3190865" cy="1361335"/>
            <a:chOff x="0" y="-38100"/>
            <a:chExt cx="4254486" cy="1815114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903667" cy="903667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1263050" y="-38100"/>
              <a:ext cx="2991436" cy="18151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59"/>
                </a:lnSpc>
                <a:spcBef>
                  <a:spcPct val="0"/>
                </a:spcBef>
              </a:pPr>
              <a:r>
                <a:rPr lang="en-US" sz="1899" b="1" dirty="0" err="1">
                  <a:solidFill>
                    <a:srgbClr val="1F202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Menyediakan</a:t>
              </a:r>
              <a:r>
                <a:rPr lang="en-US" sz="1899" b="1" dirty="0">
                  <a:solidFill>
                    <a:srgbClr val="1F202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 </a:t>
              </a:r>
              <a:r>
                <a:rPr lang="en-US" sz="1899" b="1" dirty="0" err="1">
                  <a:solidFill>
                    <a:srgbClr val="1F202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halaman</a:t>
              </a:r>
              <a:r>
                <a:rPr lang="en-US" sz="1899" b="1" dirty="0">
                  <a:solidFill>
                    <a:srgbClr val="1F202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: home, about, </a:t>
              </a:r>
              <a:r>
                <a:rPr lang="en-US" sz="1899" b="1" dirty="0" err="1">
                  <a:solidFill>
                    <a:srgbClr val="1F202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produk</a:t>
              </a:r>
              <a:r>
                <a:rPr lang="en-US" sz="1899" b="1" dirty="0">
                  <a:solidFill>
                    <a:srgbClr val="1F202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, dan contact us.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1094" y="244189"/>
              <a:ext cx="661480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  <a:spcBef>
                  <a:spcPct val="0"/>
                </a:spcBef>
              </a:pPr>
              <a:r>
                <a:rPr lang="en-US" sz="1799" b="1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03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993133" y="536724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8"/>
                </a:lnTo>
                <a:lnTo>
                  <a:pt x="0" y="878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1927240" y="2057698"/>
            <a:ext cx="4982921" cy="1408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Batasan Masalah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74528" y="4710649"/>
            <a:ext cx="2243577" cy="136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Website </a:t>
            </a:r>
            <a:r>
              <a:rPr lang="en-US" sz="18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hanya</a:t>
            </a:r>
            <a:r>
              <a:rPr lang="en-US" sz="18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</a:t>
            </a:r>
            <a:r>
              <a:rPr lang="en-US" sz="18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menggunakan</a:t>
            </a:r>
            <a:r>
              <a:rPr lang="en-US" sz="18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HTML, CSS dan </a:t>
            </a:r>
            <a:r>
              <a:rPr lang="en-US" sz="18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Javascript</a:t>
            </a:r>
            <a:endParaRPr lang="en-US" sz="1899" b="1" dirty="0">
              <a:solidFill>
                <a:srgbClr val="1F2020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2018060" y="4924746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930230" y="4757663"/>
            <a:ext cx="2802502" cy="668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Tidak </a:t>
            </a:r>
            <a:r>
              <a:rPr lang="en-US" sz="18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ada</a:t>
            </a:r>
            <a:r>
              <a:rPr lang="en-US" sz="18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</a:t>
            </a:r>
            <a:r>
              <a:rPr lang="en-US" sz="18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integrasi</a:t>
            </a:r>
            <a:r>
              <a:rPr lang="en-US" sz="18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, database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043955" y="4924746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3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0070481" y="0"/>
            <a:ext cx="8260763" cy="10287000"/>
            <a:chOff x="0" y="0"/>
            <a:chExt cx="11014351" cy="13716000"/>
          </a:xfrm>
        </p:grpSpPr>
        <p:grpSp>
          <p:nvGrpSpPr>
            <p:cNvPr id="25" name="Group 25"/>
            <p:cNvGrpSpPr/>
            <p:nvPr/>
          </p:nvGrpSpPr>
          <p:grpSpPr>
            <a:xfrm>
              <a:off x="0" y="0"/>
              <a:ext cx="11014351" cy="13716000"/>
              <a:chOff x="0" y="0"/>
              <a:chExt cx="2175674" cy="2709333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2175674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2175674" h="2709333">
                    <a:moveTo>
                      <a:pt x="0" y="0"/>
                    </a:moveTo>
                    <a:lnTo>
                      <a:pt x="2175674" y="0"/>
                    </a:lnTo>
                    <a:lnTo>
                      <a:pt x="2175674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TextBox 27"/>
              <p:cNvSpPr txBox="1"/>
              <p:nvPr/>
            </p:nvSpPr>
            <p:spPr>
              <a:xfrm>
                <a:off x="0" y="-38100"/>
                <a:ext cx="2175674" cy="27474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>
              <a:off x="1429012" y="2419673"/>
              <a:ext cx="8230273" cy="8230273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25000" r="-25000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51" y="0"/>
            <a:ext cx="8260763" cy="10287000"/>
            <a:chOff x="0" y="0"/>
            <a:chExt cx="2175674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75674" cy="2709333"/>
            </a:xfrm>
            <a:custGeom>
              <a:avLst/>
              <a:gdLst/>
              <a:ahLst/>
              <a:cxnLst/>
              <a:rect l="l" t="t" r="r" b="b"/>
              <a:pathLst>
                <a:path w="2175674" h="2709333">
                  <a:moveTo>
                    <a:pt x="0" y="0"/>
                  </a:moveTo>
                  <a:lnTo>
                    <a:pt x="2175674" y="0"/>
                  </a:lnTo>
                  <a:lnTo>
                    <a:pt x="217567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17567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44000" y="3531182"/>
            <a:ext cx="6264663" cy="47625"/>
            <a:chOff x="0" y="0"/>
            <a:chExt cx="1649952" cy="1254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49952" cy="12543"/>
            </a:xfrm>
            <a:custGeom>
              <a:avLst/>
              <a:gdLst/>
              <a:ahLst/>
              <a:cxnLst/>
              <a:rect l="l" t="t" r="r" b="b"/>
              <a:pathLst>
                <a:path w="1649952" h="12543">
                  <a:moveTo>
                    <a:pt x="6272" y="0"/>
                  </a:moveTo>
                  <a:lnTo>
                    <a:pt x="1643681" y="0"/>
                  </a:lnTo>
                  <a:cubicBezTo>
                    <a:pt x="1645344" y="0"/>
                    <a:pt x="1646939" y="661"/>
                    <a:pt x="1648115" y="1837"/>
                  </a:cubicBezTo>
                  <a:cubicBezTo>
                    <a:pt x="1649292" y="3013"/>
                    <a:pt x="1649952" y="4608"/>
                    <a:pt x="1649952" y="6272"/>
                  </a:cubicBezTo>
                  <a:lnTo>
                    <a:pt x="1649952" y="6272"/>
                  </a:lnTo>
                  <a:cubicBezTo>
                    <a:pt x="1649952" y="7935"/>
                    <a:pt x="1649292" y="9530"/>
                    <a:pt x="1648115" y="10706"/>
                  </a:cubicBezTo>
                  <a:cubicBezTo>
                    <a:pt x="1646939" y="11882"/>
                    <a:pt x="1645344" y="12543"/>
                    <a:pt x="1643681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649952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39108" y="1814755"/>
            <a:ext cx="6172705" cy="617270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00" r="-2500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933310" y="990600"/>
            <a:ext cx="6270130" cy="910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4"/>
              </a:lnSpc>
            </a:pPr>
            <a:r>
              <a:rPr lang="en-US" sz="5738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Metodologi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924843" y="2174185"/>
            <a:ext cx="6447006" cy="1166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Dalam proses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pembuatan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website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ini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digunakan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metodologi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yang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bertujuan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untuk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memastikan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bahwa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setiap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tahap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perancangan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dan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pengembangan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dilakukan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secara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sistematis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dan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terstruktur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Metodologi</a:t>
            </a:r>
            <a:r>
              <a:rPr lang="en-US" sz="17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yang </a:t>
            </a:r>
            <a:r>
              <a:rPr lang="en-US" sz="17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digunakan</a:t>
            </a:r>
            <a:endParaRPr lang="en-US" sz="1700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4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38999" y="4157315"/>
            <a:ext cx="677751" cy="67775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338999" y="5666835"/>
            <a:ext cx="677751" cy="67775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0311455" y="4213364"/>
            <a:ext cx="4035634" cy="1435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 b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Observasi: 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Mengamati contoh-contoh website toko online lain sebagai referensi desain dan struktur.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  <a:endParaRPr lang="en-US" sz="1699">
              <a:solidFill>
                <a:srgbClr val="1F2020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547203" y="4333313"/>
            <a:ext cx="26134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01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294522" y="5761338"/>
            <a:ext cx="4716878" cy="9026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Eksperimen</a:t>
            </a:r>
            <a:r>
              <a:rPr lang="en-US" sz="16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: </a:t>
            </a:r>
          </a:p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Melakukan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perancangan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langsung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melalui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coding HTML, CSS  dan java script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429819" y="5842833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02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9338999" y="7215515"/>
            <a:ext cx="677751" cy="677751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9429819" y="7354236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328388" y="7324292"/>
            <a:ext cx="4035634" cy="57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Diskusi</a:t>
            </a:r>
            <a:r>
              <a:rPr lang="en-US" sz="16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Tim:</a:t>
            </a:r>
          </a:p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Tentukan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struktur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dan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desain</a:t>
            </a:r>
            <a:endParaRPr lang="en-US" sz="1699" dirty="0">
              <a:solidFill>
                <a:srgbClr val="1F2020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  <p:sp>
        <p:nvSpPr>
          <p:cNvPr id="31" name="Freeform 31"/>
          <p:cNvSpPr/>
          <p:nvPr/>
        </p:nvSpPr>
        <p:spPr>
          <a:xfrm>
            <a:off x="16078200" y="266700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8"/>
                </a:lnTo>
                <a:lnTo>
                  <a:pt x="0" y="8781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2" name="Group 32"/>
          <p:cNvGrpSpPr/>
          <p:nvPr/>
        </p:nvGrpSpPr>
        <p:grpSpPr>
          <a:xfrm>
            <a:off x="9338999" y="8618649"/>
            <a:ext cx="677751" cy="677751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9429819" y="8757370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 dirty="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04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367809" y="8516302"/>
            <a:ext cx="5241320" cy="1210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Contoh</a:t>
            </a:r>
            <a:r>
              <a:rPr lang="en-US" sz="16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Desain </a:t>
            </a:r>
            <a:r>
              <a:rPr lang="en-US" sz="16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dari</a:t>
            </a:r>
            <a:r>
              <a:rPr lang="en-US" sz="16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Video Tutorial</a:t>
            </a:r>
          </a:p>
          <a:p>
            <a:pPr algn="l">
              <a:lnSpc>
                <a:spcPts val="2379"/>
              </a:lnSpc>
              <a:spcBef>
                <a:spcPct val="0"/>
              </a:spcBef>
            </a:pP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Sebagai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referensi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praktis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tim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menggunakan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salah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satu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video tutorial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pembuatan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website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toko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baju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sederhana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1699" dirty="0" err="1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menggunakan</a:t>
            </a:r>
            <a:r>
              <a:rPr lang="en-US" sz="1699" dirty="0">
                <a:solidFill>
                  <a:srgbClr val="1F2020"/>
                </a:solidFill>
                <a:latin typeface="Open Sans 2"/>
                <a:ea typeface="Open Sans 2"/>
                <a:cs typeface="Open Sans 2"/>
                <a:sym typeface="Open Sans 2"/>
              </a:rPr>
              <a:t> HTML, CSS dan java script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51" y="8151811"/>
            <a:ext cx="18320651" cy="2135189"/>
            <a:chOff x="0" y="0"/>
            <a:chExt cx="4825192" cy="56235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5192" cy="562354"/>
            </a:xfrm>
            <a:custGeom>
              <a:avLst/>
              <a:gdLst/>
              <a:ahLst/>
              <a:cxnLst/>
              <a:rect l="l" t="t" r="r" b="b"/>
              <a:pathLst>
                <a:path w="4825192" h="562354">
                  <a:moveTo>
                    <a:pt x="0" y="0"/>
                  </a:moveTo>
                  <a:lnTo>
                    <a:pt x="4825192" y="0"/>
                  </a:lnTo>
                  <a:lnTo>
                    <a:pt x="4825192" y="562354"/>
                  </a:lnTo>
                  <a:lnTo>
                    <a:pt x="0" y="562354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25192" cy="6004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2703174"/>
            <a:ext cx="5183295" cy="47625"/>
            <a:chOff x="0" y="0"/>
            <a:chExt cx="1365148" cy="1254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65148" cy="12543"/>
            </a:xfrm>
            <a:custGeom>
              <a:avLst/>
              <a:gdLst/>
              <a:ahLst/>
              <a:cxnLst/>
              <a:rect l="l" t="t" r="r" b="b"/>
              <a:pathLst>
                <a:path w="1365148" h="12543">
                  <a:moveTo>
                    <a:pt x="6272" y="0"/>
                  </a:moveTo>
                  <a:lnTo>
                    <a:pt x="1358876" y="0"/>
                  </a:lnTo>
                  <a:cubicBezTo>
                    <a:pt x="1360539" y="0"/>
                    <a:pt x="1362135" y="661"/>
                    <a:pt x="1363311" y="1837"/>
                  </a:cubicBezTo>
                  <a:cubicBezTo>
                    <a:pt x="1364487" y="3013"/>
                    <a:pt x="1365148" y="4608"/>
                    <a:pt x="1365148" y="6272"/>
                  </a:cubicBezTo>
                  <a:lnTo>
                    <a:pt x="1365148" y="6272"/>
                  </a:lnTo>
                  <a:cubicBezTo>
                    <a:pt x="1365148" y="7935"/>
                    <a:pt x="1364487" y="9530"/>
                    <a:pt x="1363311" y="10706"/>
                  </a:cubicBezTo>
                  <a:cubicBezTo>
                    <a:pt x="1362135" y="11882"/>
                    <a:pt x="1360539" y="12543"/>
                    <a:pt x="135887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65148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39108" y="1147282"/>
            <a:ext cx="7389676" cy="1408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Tujuan </a:t>
            </a:r>
          </a:p>
          <a:p>
            <a:pPr algn="l">
              <a:lnSpc>
                <a:spcPts val="5336"/>
              </a:lnSpc>
            </a:pPr>
            <a:r>
              <a:rPr lang="en-US" sz="456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&amp; Manfaat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5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422851" y="5544238"/>
            <a:ext cx="122460" cy="12246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313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958610" y="4288796"/>
            <a:ext cx="5651621" cy="903017"/>
            <a:chOff x="0" y="0"/>
            <a:chExt cx="1459192" cy="2331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459192" cy="233150"/>
            </a:xfrm>
            <a:custGeom>
              <a:avLst/>
              <a:gdLst/>
              <a:ahLst/>
              <a:cxnLst/>
              <a:rect l="l" t="t" r="r" b="b"/>
              <a:pathLst>
                <a:path w="1459192" h="233150">
                  <a:moveTo>
                    <a:pt x="69863" y="0"/>
                  </a:moveTo>
                  <a:lnTo>
                    <a:pt x="1389329" y="0"/>
                  </a:lnTo>
                  <a:cubicBezTo>
                    <a:pt x="1407858" y="0"/>
                    <a:pt x="1425628" y="7361"/>
                    <a:pt x="1438730" y="20462"/>
                  </a:cubicBezTo>
                  <a:cubicBezTo>
                    <a:pt x="1451832" y="33564"/>
                    <a:pt x="1459192" y="51334"/>
                    <a:pt x="1459192" y="69863"/>
                  </a:cubicBezTo>
                  <a:lnTo>
                    <a:pt x="1459192" y="163287"/>
                  </a:lnTo>
                  <a:cubicBezTo>
                    <a:pt x="1459192" y="181816"/>
                    <a:pt x="1451832" y="199586"/>
                    <a:pt x="1438730" y="212688"/>
                  </a:cubicBezTo>
                  <a:cubicBezTo>
                    <a:pt x="1425628" y="225789"/>
                    <a:pt x="1407858" y="233150"/>
                    <a:pt x="1389329" y="233150"/>
                  </a:cubicBezTo>
                  <a:lnTo>
                    <a:pt x="69863" y="233150"/>
                  </a:lnTo>
                  <a:cubicBezTo>
                    <a:pt x="51334" y="233150"/>
                    <a:pt x="33564" y="225789"/>
                    <a:pt x="20462" y="212688"/>
                  </a:cubicBezTo>
                  <a:cubicBezTo>
                    <a:pt x="7361" y="199586"/>
                    <a:pt x="0" y="181816"/>
                    <a:pt x="0" y="163287"/>
                  </a:cubicBezTo>
                  <a:lnTo>
                    <a:pt x="0" y="69863"/>
                  </a:lnTo>
                  <a:cubicBezTo>
                    <a:pt x="0" y="51334"/>
                    <a:pt x="7361" y="33564"/>
                    <a:pt x="20462" y="20462"/>
                  </a:cubicBezTo>
                  <a:cubicBezTo>
                    <a:pt x="33564" y="7361"/>
                    <a:pt x="51334" y="0"/>
                    <a:pt x="69863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1459192" cy="290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479565" y="4194307"/>
            <a:ext cx="5651621" cy="997505"/>
            <a:chOff x="0" y="0"/>
            <a:chExt cx="1459192" cy="25754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459192" cy="257546"/>
            </a:xfrm>
            <a:custGeom>
              <a:avLst/>
              <a:gdLst/>
              <a:ahLst/>
              <a:cxnLst/>
              <a:rect l="l" t="t" r="r" b="b"/>
              <a:pathLst>
                <a:path w="1459192" h="257546">
                  <a:moveTo>
                    <a:pt x="69863" y="0"/>
                  </a:moveTo>
                  <a:lnTo>
                    <a:pt x="1389329" y="0"/>
                  </a:lnTo>
                  <a:cubicBezTo>
                    <a:pt x="1407858" y="0"/>
                    <a:pt x="1425628" y="7361"/>
                    <a:pt x="1438730" y="20462"/>
                  </a:cubicBezTo>
                  <a:cubicBezTo>
                    <a:pt x="1451832" y="33564"/>
                    <a:pt x="1459192" y="51334"/>
                    <a:pt x="1459192" y="69863"/>
                  </a:cubicBezTo>
                  <a:lnTo>
                    <a:pt x="1459192" y="187683"/>
                  </a:lnTo>
                  <a:cubicBezTo>
                    <a:pt x="1459192" y="206212"/>
                    <a:pt x="1451832" y="223982"/>
                    <a:pt x="1438730" y="237084"/>
                  </a:cubicBezTo>
                  <a:cubicBezTo>
                    <a:pt x="1425628" y="250185"/>
                    <a:pt x="1407858" y="257546"/>
                    <a:pt x="1389329" y="257546"/>
                  </a:cubicBezTo>
                  <a:lnTo>
                    <a:pt x="69863" y="257546"/>
                  </a:lnTo>
                  <a:cubicBezTo>
                    <a:pt x="51334" y="257546"/>
                    <a:pt x="33564" y="250185"/>
                    <a:pt x="20462" y="237084"/>
                  </a:cubicBezTo>
                  <a:cubicBezTo>
                    <a:pt x="7361" y="223982"/>
                    <a:pt x="0" y="206212"/>
                    <a:pt x="0" y="187683"/>
                  </a:cubicBezTo>
                  <a:lnTo>
                    <a:pt x="0" y="69863"/>
                  </a:lnTo>
                  <a:cubicBezTo>
                    <a:pt x="0" y="51334"/>
                    <a:pt x="7361" y="33564"/>
                    <a:pt x="20462" y="20462"/>
                  </a:cubicBezTo>
                  <a:cubicBezTo>
                    <a:pt x="33564" y="7361"/>
                    <a:pt x="51334" y="0"/>
                    <a:pt x="69863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114300"/>
              <a:ext cx="1459192" cy="3718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7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3290963" y="4305157"/>
            <a:ext cx="4028825" cy="699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3"/>
              </a:lnSpc>
              <a:spcBef>
                <a:spcPct val="0"/>
              </a:spcBef>
            </a:pPr>
            <a:r>
              <a:rPr lang="en-US" sz="4102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Tujuan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888444" y="4305157"/>
            <a:ext cx="4028825" cy="699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3"/>
              </a:lnSpc>
              <a:spcBef>
                <a:spcPct val="0"/>
              </a:spcBef>
            </a:pPr>
            <a:r>
              <a:rPr lang="en-US" sz="4102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Manfaat</a:t>
            </a:r>
          </a:p>
        </p:txBody>
      </p:sp>
      <p:grpSp>
        <p:nvGrpSpPr>
          <p:cNvPr id="24" name="Group 24"/>
          <p:cNvGrpSpPr/>
          <p:nvPr/>
        </p:nvGrpSpPr>
        <p:grpSpPr>
          <a:xfrm rot="5400000">
            <a:off x="7883207" y="6542353"/>
            <a:ext cx="2845331" cy="47625"/>
            <a:chOff x="0" y="0"/>
            <a:chExt cx="749388" cy="1254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749388" cy="12543"/>
            </a:xfrm>
            <a:custGeom>
              <a:avLst/>
              <a:gdLst/>
              <a:ahLst/>
              <a:cxnLst/>
              <a:rect l="l" t="t" r="r" b="b"/>
              <a:pathLst>
                <a:path w="749388" h="12543">
                  <a:moveTo>
                    <a:pt x="6272" y="0"/>
                  </a:moveTo>
                  <a:lnTo>
                    <a:pt x="743116" y="0"/>
                  </a:lnTo>
                  <a:cubicBezTo>
                    <a:pt x="744779" y="0"/>
                    <a:pt x="746375" y="661"/>
                    <a:pt x="747551" y="1837"/>
                  </a:cubicBezTo>
                  <a:cubicBezTo>
                    <a:pt x="748727" y="3013"/>
                    <a:pt x="749388" y="4608"/>
                    <a:pt x="749388" y="6272"/>
                  </a:cubicBezTo>
                  <a:lnTo>
                    <a:pt x="749388" y="6272"/>
                  </a:lnTo>
                  <a:cubicBezTo>
                    <a:pt x="749388" y="7935"/>
                    <a:pt x="748727" y="9530"/>
                    <a:pt x="747551" y="10706"/>
                  </a:cubicBezTo>
                  <a:cubicBezTo>
                    <a:pt x="746375" y="11882"/>
                    <a:pt x="744779" y="12543"/>
                    <a:pt x="74311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749388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422851" y="6064985"/>
            <a:ext cx="122460" cy="122460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313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0166384" y="5544238"/>
            <a:ext cx="122460" cy="122460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701365" y="5418802"/>
            <a:ext cx="7426310" cy="2082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7"/>
              </a:lnSpc>
              <a:spcBef>
                <a:spcPct val="0"/>
              </a:spcBef>
            </a:pPr>
            <a:r>
              <a:rPr lang="en-US" sz="236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Menampilkan produk dan info toko secara efektif.</a:t>
            </a:r>
          </a:p>
          <a:p>
            <a:pPr algn="l">
              <a:lnSpc>
                <a:spcPts val="3317"/>
              </a:lnSpc>
              <a:spcBef>
                <a:spcPct val="0"/>
              </a:spcBef>
            </a:pPr>
            <a:r>
              <a:rPr lang="en-US" sz="236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Desain menarik dan mudah digunakan</a:t>
            </a:r>
          </a:p>
          <a:p>
            <a:pPr algn="l">
              <a:lnSpc>
                <a:spcPts val="3317"/>
              </a:lnSpc>
              <a:spcBef>
                <a:spcPct val="0"/>
              </a:spcBef>
            </a:pPr>
            <a:r>
              <a:rPr lang="en-US" sz="236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Mengembangkan website yang dapat digunakan sebagai media promosi digital</a:t>
            </a:r>
          </a:p>
          <a:p>
            <a:pPr algn="l">
              <a:lnSpc>
                <a:spcPts val="3317"/>
              </a:lnSpc>
              <a:spcBef>
                <a:spcPct val="0"/>
              </a:spcBef>
            </a:pPr>
            <a:endParaRPr lang="en-US" sz="236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0536341" y="5428327"/>
            <a:ext cx="6795587" cy="2269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24"/>
              </a:lnSpc>
              <a:spcBef>
                <a:spcPct val="0"/>
              </a:spcBef>
            </a:pPr>
            <a:r>
              <a:rPr lang="en-US" sz="21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Pelanggan lebih mudah akses produk.</a:t>
            </a:r>
          </a:p>
          <a:p>
            <a:pPr algn="l">
              <a:lnSpc>
                <a:spcPts val="3024"/>
              </a:lnSpc>
              <a:spcBef>
                <a:spcPct val="0"/>
              </a:spcBef>
            </a:pPr>
            <a:r>
              <a:rPr lang="en-US" sz="21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Media promosi digital KONIX.</a:t>
            </a:r>
          </a:p>
          <a:p>
            <a:pPr algn="l">
              <a:lnSpc>
                <a:spcPts val="3024"/>
              </a:lnSpc>
              <a:spcBef>
                <a:spcPct val="0"/>
              </a:spcBef>
            </a:pPr>
            <a:r>
              <a:rPr lang="en-US" sz="21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Menambah pengalaman tim dalam pemrograman web.</a:t>
            </a:r>
          </a:p>
          <a:p>
            <a:pPr algn="l">
              <a:lnSpc>
                <a:spcPts val="3024"/>
              </a:lnSpc>
              <a:spcBef>
                <a:spcPct val="0"/>
              </a:spcBef>
            </a:pPr>
            <a:r>
              <a:rPr lang="en-US" sz="21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3024"/>
              </a:lnSpc>
              <a:spcBef>
                <a:spcPct val="0"/>
              </a:spcBef>
            </a:pPr>
            <a:r>
              <a:rPr lang="en-US" sz="21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10166384" y="6003755"/>
            <a:ext cx="122460" cy="122460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0166384" y="6443705"/>
            <a:ext cx="122460" cy="122460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028700" y="2865099"/>
            <a:ext cx="971927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Tujuan dan manfaat dalam pembuatan website ini adala sebagai berikut :</a:t>
            </a:r>
          </a:p>
        </p:txBody>
      </p:sp>
      <p:sp>
        <p:nvSpPr>
          <p:cNvPr id="42" name="Freeform 42"/>
          <p:cNvSpPr/>
          <p:nvPr/>
        </p:nvSpPr>
        <p:spPr>
          <a:xfrm>
            <a:off x="15917269" y="437231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3" name="Group 43"/>
          <p:cNvGrpSpPr/>
          <p:nvPr/>
        </p:nvGrpSpPr>
        <p:grpSpPr>
          <a:xfrm>
            <a:off x="1422851" y="6504935"/>
            <a:ext cx="122460" cy="122460"/>
            <a:chOff x="0" y="0"/>
            <a:chExt cx="812800" cy="8128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313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6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577322" y="6316137"/>
            <a:ext cx="5884327" cy="588432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73376" y="956374"/>
            <a:ext cx="5577301" cy="731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Teori Pendukung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11486" y="6568807"/>
            <a:ext cx="6387971" cy="2840306"/>
            <a:chOff x="0" y="0"/>
            <a:chExt cx="1649310" cy="73333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49310" cy="733339"/>
            </a:xfrm>
            <a:custGeom>
              <a:avLst/>
              <a:gdLst/>
              <a:ahLst/>
              <a:cxnLst/>
              <a:rect l="l" t="t" r="r" b="b"/>
              <a:pathLst>
                <a:path w="1649310" h="733339">
                  <a:moveTo>
                    <a:pt x="61810" y="0"/>
                  </a:moveTo>
                  <a:lnTo>
                    <a:pt x="1587501" y="0"/>
                  </a:lnTo>
                  <a:cubicBezTo>
                    <a:pt x="1603894" y="0"/>
                    <a:pt x="1619615" y="6512"/>
                    <a:pt x="1631207" y="18104"/>
                  </a:cubicBezTo>
                  <a:cubicBezTo>
                    <a:pt x="1642798" y="29695"/>
                    <a:pt x="1649310" y="45417"/>
                    <a:pt x="1649310" y="61810"/>
                  </a:cubicBezTo>
                  <a:lnTo>
                    <a:pt x="1649310" y="671529"/>
                  </a:lnTo>
                  <a:cubicBezTo>
                    <a:pt x="1649310" y="705666"/>
                    <a:pt x="1621637" y="733339"/>
                    <a:pt x="1587501" y="733339"/>
                  </a:cubicBezTo>
                  <a:lnTo>
                    <a:pt x="61810" y="733339"/>
                  </a:lnTo>
                  <a:cubicBezTo>
                    <a:pt x="45417" y="733339"/>
                    <a:pt x="29695" y="726827"/>
                    <a:pt x="18104" y="715235"/>
                  </a:cubicBezTo>
                  <a:cubicBezTo>
                    <a:pt x="6512" y="703643"/>
                    <a:pt x="0" y="687922"/>
                    <a:pt x="0" y="671529"/>
                  </a:cubicBezTo>
                  <a:lnTo>
                    <a:pt x="0" y="61810"/>
                  </a:lnTo>
                  <a:cubicBezTo>
                    <a:pt x="0" y="45417"/>
                    <a:pt x="6512" y="29695"/>
                    <a:pt x="18104" y="18104"/>
                  </a:cubicBezTo>
                  <a:cubicBezTo>
                    <a:pt x="29695" y="6512"/>
                    <a:pt x="45417" y="0"/>
                    <a:pt x="61810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14300"/>
              <a:ext cx="1649310" cy="8476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11486" y="3441528"/>
            <a:ext cx="6387971" cy="2789204"/>
            <a:chOff x="0" y="0"/>
            <a:chExt cx="8517294" cy="3718938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8517294" cy="3718938"/>
              <a:chOff x="0" y="0"/>
              <a:chExt cx="1649310" cy="720145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649310" cy="720145"/>
              </a:xfrm>
              <a:custGeom>
                <a:avLst/>
                <a:gdLst/>
                <a:ahLst/>
                <a:cxnLst/>
                <a:rect l="l" t="t" r="r" b="b"/>
                <a:pathLst>
                  <a:path w="1649310" h="720145">
                    <a:moveTo>
                      <a:pt x="61810" y="0"/>
                    </a:moveTo>
                    <a:lnTo>
                      <a:pt x="1587501" y="0"/>
                    </a:lnTo>
                    <a:cubicBezTo>
                      <a:pt x="1603894" y="0"/>
                      <a:pt x="1619615" y="6512"/>
                      <a:pt x="1631207" y="18104"/>
                    </a:cubicBezTo>
                    <a:cubicBezTo>
                      <a:pt x="1642798" y="29695"/>
                      <a:pt x="1649310" y="45417"/>
                      <a:pt x="1649310" y="61810"/>
                    </a:cubicBezTo>
                    <a:lnTo>
                      <a:pt x="1649310" y="658335"/>
                    </a:lnTo>
                    <a:cubicBezTo>
                      <a:pt x="1649310" y="692471"/>
                      <a:pt x="1621637" y="720145"/>
                      <a:pt x="1587501" y="720145"/>
                    </a:cubicBezTo>
                    <a:lnTo>
                      <a:pt x="61810" y="720145"/>
                    </a:lnTo>
                    <a:cubicBezTo>
                      <a:pt x="45417" y="720145"/>
                      <a:pt x="29695" y="713633"/>
                      <a:pt x="18104" y="702041"/>
                    </a:cubicBezTo>
                    <a:cubicBezTo>
                      <a:pt x="6512" y="690449"/>
                      <a:pt x="0" y="674728"/>
                      <a:pt x="0" y="658335"/>
                    </a:cubicBezTo>
                    <a:lnTo>
                      <a:pt x="0" y="61810"/>
                    </a:lnTo>
                    <a:cubicBezTo>
                      <a:pt x="0" y="45417"/>
                      <a:pt x="6512" y="29695"/>
                      <a:pt x="18104" y="18104"/>
                    </a:cubicBezTo>
                    <a:cubicBezTo>
                      <a:pt x="29695" y="6512"/>
                      <a:pt x="45417" y="0"/>
                      <a:pt x="61810" y="0"/>
                    </a:cubicBezTo>
                    <a:close/>
                  </a:path>
                </a:pathLst>
              </a:custGeom>
              <a:solidFill>
                <a:srgbClr val="17DACA">
                  <a:alpha val="44706"/>
                </a:srgbClr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114300"/>
                <a:ext cx="1649310" cy="83444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5179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49188" y="498032"/>
              <a:ext cx="7565188" cy="2798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97"/>
                </a:lnSpc>
                <a:spcBef>
                  <a:spcPct val="0"/>
                </a:spcBef>
              </a:pPr>
              <a:r>
                <a:rPr lang="en-US" sz="2426" b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HTML (HyperText Markup Language)</a:t>
              </a:r>
            </a:p>
            <a:p>
              <a:pPr algn="l">
                <a:lnSpc>
                  <a:spcPts val="3397"/>
                </a:lnSpc>
                <a:spcBef>
                  <a:spcPct val="0"/>
                </a:spcBef>
              </a:pPr>
              <a:r>
                <a:rPr lang="en-US" sz="2426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HTML adalah sebuah bahasa untuk menampilkan konten di web. HTML sendiri adalah bahasa pemrograman yang bebas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73376" y="6836083"/>
            <a:ext cx="5673891" cy="1981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8"/>
              </a:lnSpc>
            </a:pPr>
            <a:r>
              <a:rPr lang="en-US" sz="2255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CSS (Cascading Style Sheets)</a:t>
            </a:r>
          </a:p>
          <a:p>
            <a:pPr algn="l">
              <a:lnSpc>
                <a:spcPts val="3158"/>
              </a:lnSpc>
            </a:pPr>
            <a:r>
              <a:rPr lang="en-US" sz="225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CSS merupakan bahasa yang digunakan untuk mengatur tampilan suatu dokumen yang ditulis dalam bahasa markup / markup language.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8169730" y="6568807"/>
            <a:ext cx="6609762" cy="2840306"/>
            <a:chOff x="0" y="0"/>
            <a:chExt cx="1706575" cy="73333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06575" cy="733339"/>
            </a:xfrm>
            <a:custGeom>
              <a:avLst/>
              <a:gdLst/>
              <a:ahLst/>
              <a:cxnLst/>
              <a:rect l="l" t="t" r="r" b="b"/>
              <a:pathLst>
                <a:path w="1706575" h="733339">
                  <a:moveTo>
                    <a:pt x="59736" y="0"/>
                  </a:moveTo>
                  <a:lnTo>
                    <a:pt x="1646839" y="0"/>
                  </a:lnTo>
                  <a:cubicBezTo>
                    <a:pt x="1662682" y="0"/>
                    <a:pt x="1677876" y="6294"/>
                    <a:pt x="1689078" y="17496"/>
                  </a:cubicBezTo>
                  <a:cubicBezTo>
                    <a:pt x="1700281" y="28699"/>
                    <a:pt x="1706575" y="43893"/>
                    <a:pt x="1706575" y="59736"/>
                  </a:cubicBezTo>
                  <a:lnTo>
                    <a:pt x="1706575" y="673603"/>
                  </a:lnTo>
                  <a:cubicBezTo>
                    <a:pt x="1706575" y="689446"/>
                    <a:pt x="1700281" y="704640"/>
                    <a:pt x="1689078" y="715842"/>
                  </a:cubicBezTo>
                  <a:cubicBezTo>
                    <a:pt x="1677876" y="727045"/>
                    <a:pt x="1662682" y="733339"/>
                    <a:pt x="1646839" y="733339"/>
                  </a:cubicBezTo>
                  <a:lnTo>
                    <a:pt x="59736" y="733339"/>
                  </a:lnTo>
                  <a:cubicBezTo>
                    <a:pt x="43893" y="733339"/>
                    <a:pt x="28699" y="727045"/>
                    <a:pt x="17496" y="715842"/>
                  </a:cubicBezTo>
                  <a:cubicBezTo>
                    <a:pt x="6294" y="704640"/>
                    <a:pt x="0" y="689446"/>
                    <a:pt x="0" y="673603"/>
                  </a:cubicBezTo>
                  <a:lnTo>
                    <a:pt x="0" y="59736"/>
                  </a:lnTo>
                  <a:cubicBezTo>
                    <a:pt x="0" y="43893"/>
                    <a:pt x="6294" y="28699"/>
                    <a:pt x="17496" y="17496"/>
                  </a:cubicBezTo>
                  <a:cubicBezTo>
                    <a:pt x="28699" y="6294"/>
                    <a:pt x="43893" y="0"/>
                    <a:pt x="59736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14300"/>
              <a:ext cx="1706575" cy="8476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7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169730" y="3562207"/>
            <a:ext cx="6465491" cy="2668525"/>
            <a:chOff x="0" y="0"/>
            <a:chExt cx="1669325" cy="68898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669325" cy="688987"/>
            </a:xfrm>
            <a:custGeom>
              <a:avLst/>
              <a:gdLst/>
              <a:ahLst/>
              <a:cxnLst/>
              <a:rect l="l" t="t" r="r" b="b"/>
              <a:pathLst>
                <a:path w="1669325" h="688987">
                  <a:moveTo>
                    <a:pt x="61069" y="0"/>
                  </a:moveTo>
                  <a:lnTo>
                    <a:pt x="1608257" y="0"/>
                  </a:lnTo>
                  <a:cubicBezTo>
                    <a:pt x="1641984" y="0"/>
                    <a:pt x="1669325" y="27341"/>
                    <a:pt x="1669325" y="61069"/>
                  </a:cubicBezTo>
                  <a:lnTo>
                    <a:pt x="1669325" y="627918"/>
                  </a:lnTo>
                  <a:cubicBezTo>
                    <a:pt x="1669325" y="661645"/>
                    <a:pt x="1641984" y="688987"/>
                    <a:pt x="1608257" y="688987"/>
                  </a:cubicBezTo>
                  <a:lnTo>
                    <a:pt x="61069" y="688987"/>
                  </a:lnTo>
                  <a:cubicBezTo>
                    <a:pt x="27341" y="688987"/>
                    <a:pt x="0" y="661645"/>
                    <a:pt x="0" y="627918"/>
                  </a:cubicBezTo>
                  <a:lnTo>
                    <a:pt x="0" y="61069"/>
                  </a:lnTo>
                  <a:cubicBezTo>
                    <a:pt x="0" y="27341"/>
                    <a:pt x="27341" y="0"/>
                    <a:pt x="61069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114300"/>
              <a:ext cx="1669325" cy="8032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7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8414883" y="3822300"/>
            <a:ext cx="6220338" cy="2268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59"/>
              </a:lnSpc>
            </a:pPr>
            <a:r>
              <a:rPr lang="en-US" sz="2185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Struktur Navigasi Website</a:t>
            </a:r>
          </a:p>
          <a:p>
            <a:pPr algn="l">
              <a:lnSpc>
                <a:spcPts val="3059"/>
              </a:lnSpc>
            </a:pPr>
            <a:r>
              <a:rPr lang="en-US" sz="2185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18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Navigasi adalah“Susunan menu atau hirarki dari suatu situs yang menggambarkan isi dari setiap halaman dan link atau navigasi tiap halaman pada suatu situs web</a:t>
            </a:r>
          </a:p>
          <a:p>
            <a:pPr algn="l">
              <a:lnSpc>
                <a:spcPts val="3059"/>
              </a:lnSpc>
              <a:spcBef>
                <a:spcPct val="0"/>
              </a:spcBef>
            </a:pPr>
            <a:endParaRPr lang="en-US" sz="2185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8314001" y="7078457"/>
            <a:ext cx="6321220" cy="2268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59"/>
              </a:lnSpc>
            </a:pPr>
            <a:r>
              <a:rPr lang="en-US" sz="2185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Desain Responsif Sederhana</a:t>
            </a:r>
          </a:p>
          <a:p>
            <a:pPr algn="l">
              <a:lnSpc>
                <a:spcPts val="3059"/>
              </a:lnSpc>
            </a:pPr>
            <a:r>
              <a:rPr lang="en-US" sz="2185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18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Desain responsif adalah teknik desain web agar tampilan website tetap rapi di berbagai ukuran layar, seperti desktop, tablet, dan smartphone.</a:t>
            </a:r>
          </a:p>
          <a:p>
            <a:pPr algn="l">
              <a:lnSpc>
                <a:spcPts val="3059"/>
              </a:lnSpc>
              <a:spcBef>
                <a:spcPct val="0"/>
              </a:spcBef>
            </a:pPr>
            <a:endParaRPr lang="en-US" sz="2185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17144621" y="4826549"/>
            <a:ext cx="1143379" cy="1143379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6594230" y="6316137"/>
            <a:ext cx="665070" cy="665070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028700" y="1840526"/>
            <a:ext cx="4277108" cy="47625"/>
            <a:chOff x="0" y="0"/>
            <a:chExt cx="1126481" cy="1254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26481" cy="12543"/>
            </a:xfrm>
            <a:custGeom>
              <a:avLst/>
              <a:gdLst/>
              <a:ahLst/>
              <a:cxnLst/>
              <a:rect l="l" t="t" r="r" b="b"/>
              <a:pathLst>
                <a:path w="1126481" h="12543">
                  <a:moveTo>
                    <a:pt x="6272" y="0"/>
                  </a:moveTo>
                  <a:lnTo>
                    <a:pt x="1120209" y="0"/>
                  </a:lnTo>
                  <a:cubicBezTo>
                    <a:pt x="1123673" y="0"/>
                    <a:pt x="1126481" y="2808"/>
                    <a:pt x="1126481" y="6272"/>
                  </a:cubicBezTo>
                  <a:lnTo>
                    <a:pt x="1126481" y="6272"/>
                  </a:lnTo>
                  <a:cubicBezTo>
                    <a:pt x="1126481" y="7935"/>
                    <a:pt x="1125820" y="9530"/>
                    <a:pt x="1124644" y="10706"/>
                  </a:cubicBezTo>
                  <a:cubicBezTo>
                    <a:pt x="1123468" y="11882"/>
                    <a:pt x="1121873" y="12543"/>
                    <a:pt x="1120209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1126481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773376" y="2093313"/>
            <a:ext cx="12775941" cy="684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4"/>
              </a:lnSpc>
              <a:spcBef>
                <a:spcPct val="0"/>
              </a:spcBef>
            </a:pP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Website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adalah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kumpulan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halaman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web yang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saling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terhubung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dan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dapat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diakses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melalui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jaringan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internet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menggunakan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browser.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Setiap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halaman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dalam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website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dibuat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menggunakan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bahasa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markup </a:t>
            </a:r>
            <a:r>
              <a:rPr lang="en-US" sz="1939" dirty="0" err="1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seperti</a:t>
            </a:r>
            <a:r>
              <a:rPr lang="en-US" sz="1939" dirty="0">
                <a:solidFill>
                  <a:srgbClr val="606060"/>
                </a:solidFill>
                <a:latin typeface="Open Sans 1"/>
                <a:ea typeface="Open Sans 1"/>
                <a:cs typeface="Open Sans 1"/>
                <a:sym typeface="Open Sans 1"/>
              </a:rPr>
              <a:t> :</a:t>
            </a:r>
          </a:p>
        </p:txBody>
      </p:sp>
      <p:sp>
        <p:nvSpPr>
          <p:cNvPr id="34" name="Freeform 34"/>
          <p:cNvSpPr/>
          <p:nvPr/>
        </p:nvSpPr>
        <p:spPr>
          <a:xfrm>
            <a:off x="15976568" y="517305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51" y="0"/>
            <a:ext cx="8260763" cy="10287000"/>
            <a:chOff x="0" y="0"/>
            <a:chExt cx="2175674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75674" cy="2709333"/>
            </a:xfrm>
            <a:custGeom>
              <a:avLst/>
              <a:gdLst/>
              <a:ahLst/>
              <a:cxnLst/>
              <a:rect l="l" t="t" r="r" b="b"/>
              <a:pathLst>
                <a:path w="2175674" h="2709333">
                  <a:moveTo>
                    <a:pt x="0" y="0"/>
                  </a:moveTo>
                  <a:lnTo>
                    <a:pt x="2175674" y="0"/>
                  </a:lnTo>
                  <a:lnTo>
                    <a:pt x="217567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17567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402538" y="3569416"/>
            <a:ext cx="6769980" cy="47625"/>
            <a:chOff x="0" y="0"/>
            <a:chExt cx="1783040" cy="1254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83040" cy="12543"/>
            </a:xfrm>
            <a:custGeom>
              <a:avLst/>
              <a:gdLst/>
              <a:ahLst/>
              <a:cxnLst/>
              <a:rect l="l" t="t" r="r" b="b"/>
              <a:pathLst>
                <a:path w="1783040" h="12543">
                  <a:moveTo>
                    <a:pt x="6272" y="0"/>
                  </a:moveTo>
                  <a:lnTo>
                    <a:pt x="1776769" y="0"/>
                  </a:lnTo>
                  <a:cubicBezTo>
                    <a:pt x="1780232" y="0"/>
                    <a:pt x="1783040" y="2808"/>
                    <a:pt x="1783040" y="6272"/>
                  </a:cubicBezTo>
                  <a:lnTo>
                    <a:pt x="1783040" y="6272"/>
                  </a:lnTo>
                  <a:cubicBezTo>
                    <a:pt x="1783040" y="7935"/>
                    <a:pt x="1782379" y="9530"/>
                    <a:pt x="1781203" y="10706"/>
                  </a:cubicBezTo>
                  <a:cubicBezTo>
                    <a:pt x="1780027" y="11882"/>
                    <a:pt x="1778432" y="12543"/>
                    <a:pt x="1776769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83040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39108" y="1814755"/>
            <a:ext cx="6172705" cy="617270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00" r="-2500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338999" y="1340236"/>
            <a:ext cx="6270130" cy="910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4"/>
              </a:lnSpc>
            </a:pPr>
            <a:r>
              <a:rPr lang="en-US" sz="5738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Studi Pustaka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38999" y="2347640"/>
            <a:ext cx="6447006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Studi pustaka dilakukan untuk memperkuat pemahaman teori yang digunakan dalam perancangan website. Referensi yang digunakan meliputi: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7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38999" y="4157315"/>
            <a:ext cx="677751" cy="67775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338999" y="5666835"/>
            <a:ext cx="677751" cy="67775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338999" y="7215515"/>
            <a:ext cx="677751" cy="677751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0311455" y="4194314"/>
            <a:ext cx="4035634" cy="860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Materi </a:t>
            </a:r>
            <a:r>
              <a:rPr lang="en-US" sz="24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modul</a:t>
            </a:r>
            <a:r>
              <a:rPr lang="en-US" sz="24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</a:t>
            </a:r>
            <a:r>
              <a:rPr lang="en-US" sz="24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mata</a:t>
            </a:r>
            <a:r>
              <a:rPr lang="en-US" sz="24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</a:t>
            </a:r>
            <a:r>
              <a:rPr lang="en-US" sz="2499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kuliah</a:t>
            </a:r>
            <a:r>
              <a:rPr lang="en-US" sz="2499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Web Programming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547203" y="4333313"/>
            <a:ext cx="26134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01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311455" y="5814258"/>
            <a:ext cx="4035634" cy="464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500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Website W3schools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429819" y="5842833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02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429819" y="7354236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311455" y="7401990"/>
            <a:ext cx="5656893" cy="409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500" b="1" dirty="0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Video tutorial </a:t>
            </a:r>
            <a:r>
              <a:rPr lang="en-US" sz="2500" b="1" dirty="0" err="1">
                <a:solidFill>
                  <a:srgbClr val="1F202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Youtube</a:t>
            </a:r>
            <a:endParaRPr lang="en-US" sz="2500" b="1" dirty="0">
              <a:solidFill>
                <a:srgbClr val="1F2020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sp>
        <p:nvSpPr>
          <p:cNvPr id="31" name="Freeform 31"/>
          <p:cNvSpPr/>
          <p:nvPr/>
        </p:nvSpPr>
        <p:spPr>
          <a:xfrm>
            <a:off x="16003409" y="385081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8"/>
                </a:lnTo>
                <a:lnTo>
                  <a:pt x="0" y="8781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85074" y="3364261"/>
            <a:ext cx="9153434" cy="102839"/>
            <a:chOff x="0" y="0"/>
            <a:chExt cx="2886406" cy="3242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86407" cy="32429"/>
            </a:xfrm>
            <a:custGeom>
              <a:avLst/>
              <a:gdLst/>
              <a:ahLst/>
              <a:cxnLst/>
              <a:rect l="l" t="t" r="r" b="b"/>
              <a:pathLst>
                <a:path w="2886407" h="32429">
                  <a:moveTo>
                    <a:pt x="16214" y="0"/>
                  </a:moveTo>
                  <a:lnTo>
                    <a:pt x="2870192" y="0"/>
                  </a:lnTo>
                  <a:cubicBezTo>
                    <a:pt x="2874492" y="0"/>
                    <a:pt x="2878617" y="1708"/>
                    <a:pt x="2881657" y="4749"/>
                  </a:cubicBezTo>
                  <a:cubicBezTo>
                    <a:pt x="2884698" y="7790"/>
                    <a:pt x="2886407" y="11914"/>
                    <a:pt x="2886407" y="16214"/>
                  </a:cubicBezTo>
                  <a:lnTo>
                    <a:pt x="2886407" y="16214"/>
                  </a:lnTo>
                  <a:cubicBezTo>
                    <a:pt x="2886407" y="25169"/>
                    <a:pt x="2879147" y="32429"/>
                    <a:pt x="2870192" y="32429"/>
                  </a:cubicBezTo>
                  <a:lnTo>
                    <a:pt x="16214" y="32429"/>
                  </a:lnTo>
                  <a:cubicBezTo>
                    <a:pt x="7259" y="32429"/>
                    <a:pt x="0" y="25169"/>
                    <a:pt x="0" y="16214"/>
                  </a:cubicBezTo>
                  <a:lnTo>
                    <a:pt x="0" y="16214"/>
                  </a:lnTo>
                  <a:cubicBezTo>
                    <a:pt x="0" y="7259"/>
                    <a:pt x="7259" y="0"/>
                    <a:pt x="16214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86406" cy="70529"/>
            </a:xfrm>
            <a:prstGeom prst="rect">
              <a:avLst/>
            </a:prstGeom>
          </p:spPr>
          <p:txBody>
            <a:bodyPr lIns="42429" tIns="42429" rIns="42429" bIns="4242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44415" y="1291459"/>
            <a:ext cx="7445619" cy="731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1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Metode Pengembagan</a:t>
            </a:r>
          </a:p>
        </p:txBody>
      </p:sp>
      <p:sp>
        <p:nvSpPr>
          <p:cNvPr id="9" name="Freeform 9"/>
          <p:cNvSpPr/>
          <p:nvPr/>
        </p:nvSpPr>
        <p:spPr>
          <a:xfrm>
            <a:off x="15746761" y="413321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8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5074" y="2251812"/>
            <a:ext cx="10287726" cy="6945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Metode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pengembangan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yang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digunakan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dalam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proyek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ini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adalah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metode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eksperimen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langsung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atau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praktik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langsung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menggunakan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pendekatan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statik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19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yaitu</a:t>
            </a:r>
            <a:r>
              <a:rPr lang="en-US" sz="1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44415" y="3921236"/>
            <a:ext cx="677751" cy="4346465"/>
            <a:chOff x="0" y="0"/>
            <a:chExt cx="903667" cy="5795287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903667" cy="903667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277606" y="244189"/>
              <a:ext cx="34845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  <a:spcBef>
                  <a:spcPct val="0"/>
                </a:spcBef>
              </a:pPr>
              <a:r>
                <a:rPr lang="en-US" sz="1799" b="1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01</a:t>
              </a:r>
            </a:p>
          </p:txBody>
        </p:sp>
        <p:grpSp>
          <p:nvGrpSpPr>
            <p:cNvPr id="17" name="Group 17"/>
            <p:cNvGrpSpPr/>
            <p:nvPr/>
          </p:nvGrpSpPr>
          <p:grpSpPr>
            <a:xfrm>
              <a:off x="0" y="1560860"/>
              <a:ext cx="903667" cy="903667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121094" y="1805049"/>
              <a:ext cx="661480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  <a:spcBef>
                  <a:spcPct val="0"/>
                </a:spcBef>
              </a:pPr>
              <a:r>
                <a:rPr lang="en-US" sz="1799" b="1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02</a:t>
              </a:r>
            </a:p>
          </p:txBody>
        </p:sp>
        <p:grpSp>
          <p:nvGrpSpPr>
            <p:cNvPr id="21" name="Group 21"/>
            <p:cNvGrpSpPr/>
            <p:nvPr/>
          </p:nvGrpSpPr>
          <p:grpSpPr>
            <a:xfrm>
              <a:off x="0" y="3213828"/>
              <a:ext cx="903667" cy="903667"/>
              <a:chOff x="0" y="0"/>
              <a:chExt cx="812800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121094" y="3408314"/>
              <a:ext cx="661480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  <a:spcBef>
                  <a:spcPct val="0"/>
                </a:spcBef>
              </a:pPr>
              <a:r>
                <a:rPr lang="en-US" sz="1799" b="1" dirty="0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03</a:t>
              </a:r>
            </a:p>
          </p:txBody>
        </p:sp>
        <p:grpSp>
          <p:nvGrpSpPr>
            <p:cNvPr id="25" name="Group 25"/>
            <p:cNvGrpSpPr/>
            <p:nvPr/>
          </p:nvGrpSpPr>
          <p:grpSpPr>
            <a:xfrm>
              <a:off x="0" y="4809665"/>
              <a:ext cx="903667" cy="985622"/>
              <a:chOff x="0" y="28575"/>
              <a:chExt cx="812800" cy="886514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102289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7DACA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TextBox 2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121095" y="5086106"/>
              <a:ext cx="661481" cy="400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  <a:spcBef>
                  <a:spcPct val="0"/>
                </a:spcBef>
              </a:pPr>
              <a:r>
                <a:rPr lang="en-US" sz="1799" b="1" dirty="0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04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494433" y="4025161"/>
            <a:ext cx="764956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Merancang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struktur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halaman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menggunakan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HTML.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94432" y="5195806"/>
            <a:ext cx="7344767" cy="422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Mendesain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tampilan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visual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menggunakan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CSS.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494432" y="7498613"/>
            <a:ext cx="1095979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Menerapkan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elemen-elemen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seperti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navigasi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katalog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produk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halaman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kontak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dan about.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494433" y="8700049"/>
            <a:ext cx="12518697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Menyesuaikan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tampilan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website agar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tetap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menarik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dan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sederhana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tanpa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menggunakan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backend dan database</a:t>
            </a:r>
          </a:p>
        </p:txBody>
      </p:sp>
      <p:sp>
        <p:nvSpPr>
          <p:cNvPr id="33" name="Freeform 26">
            <a:extLst>
              <a:ext uri="{FF2B5EF4-FFF2-40B4-BE49-F238E27FC236}">
                <a16:creationId xmlns:a16="http://schemas.microsoft.com/office/drawing/2014/main" id="{3EBB9254-CF29-E3CD-C6E4-739301147AE1}"/>
              </a:ext>
            </a:extLst>
          </p:cNvPr>
          <p:cNvSpPr/>
          <p:nvPr/>
        </p:nvSpPr>
        <p:spPr>
          <a:xfrm>
            <a:off x="642278" y="8825793"/>
            <a:ext cx="677751" cy="67775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17DACA"/>
          </a:solidFill>
        </p:spPr>
        <p:txBody>
          <a:bodyPr/>
          <a:lstStyle/>
          <a:p>
            <a:endParaRPr lang="en-US"/>
          </a:p>
        </p:txBody>
      </p:sp>
      <p:sp>
        <p:nvSpPr>
          <p:cNvPr id="34" name="TextBox 28">
            <a:extLst>
              <a:ext uri="{FF2B5EF4-FFF2-40B4-BE49-F238E27FC236}">
                <a16:creationId xmlns:a16="http://schemas.microsoft.com/office/drawing/2014/main" id="{E0B7C709-2509-6506-FA63-ADD7652949E3}"/>
              </a:ext>
            </a:extLst>
          </p:cNvPr>
          <p:cNvSpPr txBox="1"/>
          <p:nvPr/>
        </p:nvSpPr>
        <p:spPr>
          <a:xfrm>
            <a:off x="723089" y="9044464"/>
            <a:ext cx="496111" cy="300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 dirty="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05</a:t>
            </a:r>
          </a:p>
        </p:txBody>
      </p:sp>
      <p:sp>
        <p:nvSpPr>
          <p:cNvPr id="35" name="TextBox 30">
            <a:extLst>
              <a:ext uri="{FF2B5EF4-FFF2-40B4-BE49-F238E27FC236}">
                <a16:creationId xmlns:a16="http://schemas.microsoft.com/office/drawing/2014/main" id="{8737A405-1025-B252-AADE-5D0D39548288}"/>
              </a:ext>
            </a:extLst>
          </p:cNvPr>
          <p:cNvSpPr txBox="1"/>
          <p:nvPr/>
        </p:nvSpPr>
        <p:spPr>
          <a:xfrm>
            <a:off x="1494432" y="6412816"/>
            <a:ext cx="10959793" cy="41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Menambahkan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Bahasa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pemograman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javascript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untuk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interaksi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dinamis</a:t>
            </a:r>
            <a:endParaRPr lang="en-US" sz="24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51" y="8928026"/>
            <a:ext cx="18320651" cy="1358974"/>
            <a:chOff x="0" y="0"/>
            <a:chExt cx="4825192" cy="3579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5192" cy="357919"/>
            </a:xfrm>
            <a:custGeom>
              <a:avLst/>
              <a:gdLst/>
              <a:ahLst/>
              <a:cxnLst/>
              <a:rect l="l" t="t" r="r" b="b"/>
              <a:pathLst>
                <a:path w="4825192" h="357919">
                  <a:moveTo>
                    <a:pt x="0" y="0"/>
                  </a:moveTo>
                  <a:lnTo>
                    <a:pt x="4825192" y="0"/>
                  </a:lnTo>
                  <a:lnTo>
                    <a:pt x="4825192" y="357919"/>
                  </a:lnTo>
                  <a:lnTo>
                    <a:pt x="0" y="357919"/>
                  </a:ln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25192" cy="3960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177932" y="8597752"/>
            <a:ext cx="110068" cy="660548"/>
            <a:chOff x="0" y="0"/>
            <a:chExt cx="28989" cy="1739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89" cy="173972"/>
            </a:xfrm>
            <a:custGeom>
              <a:avLst/>
              <a:gdLst/>
              <a:ahLst/>
              <a:cxnLst/>
              <a:rect l="l" t="t" r="r" b="b"/>
              <a:pathLst>
                <a:path w="28989" h="173972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537BF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9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685074" y="2400300"/>
            <a:ext cx="14060823" cy="108528"/>
            <a:chOff x="0" y="0"/>
            <a:chExt cx="3879088" cy="2994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79088" cy="29941"/>
            </a:xfrm>
            <a:custGeom>
              <a:avLst/>
              <a:gdLst/>
              <a:ahLst/>
              <a:cxnLst/>
              <a:rect l="l" t="t" r="r" b="b"/>
              <a:pathLst>
                <a:path w="3879088" h="29941">
                  <a:moveTo>
                    <a:pt x="14970" y="0"/>
                  </a:moveTo>
                  <a:lnTo>
                    <a:pt x="3864118" y="0"/>
                  </a:lnTo>
                  <a:cubicBezTo>
                    <a:pt x="3872386" y="0"/>
                    <a:pt x="3879088" y="6702"/>
                    <a:pt x="3879088" y="14970"/>
                  </a:cubicBezTo>
                  <a:lnTo>
                    <a:pt x="3879088" y="14970"/>
                  </a:lnTo>
                  <a:cubicBezTo>
                    <a:pt x="3879088" y="23238"/>
                    <a:pt x="3872386" y="29941"/>
                    <a:pt x="3864118" y="29941"/>
                  </a:cubicBezTo>
                  <a:lnTo>
                    <a:pt x="14970" y="29941"/>
                  </a:lnTo>
                  <a:cubicBezTo>
                    <a:pt x="6702" y="29941"/>
                    <a:pt x="0" y="23238"/>
                    <a:pt x="0" y="14970"/>
                  </a:cubicBezTo>
                  <a:lnTo>
                    <a:pt x="0" y="14970"/>
                  </a:lnTo>
                  <a:cubicBezTo>
                    <a:pt x="0" y="6702"/>
                    <a:pt x="6702" y="0"/>
                    <a:pt x="14970" y="0"/>
                  </a:cubicBezTo>
                  <a:close/>
                </a:path>
              </a:pathLst>
            </a:custGeom>
            <a:solidFill>
              <a:srgbClr val="17DAC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3879088" cy="68041"/>
            </a:xfrm>
            <a:prstGeom prst="rect">
              <a:avLst/>
            </a:prstGeom>
          </p:spPr>
          <p:txBody>
            <a:bodyPr lIns="48497" tIns="48497" rIns="48497" bIns="48497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685074" y="661573"/>
            <a:ext cx="6780554" cy="66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6"/>
              </a:lnSpc>
            </a:pPr>
            <a:r>
              <a:rPr lang="en-US" sz="4184" b="1" dirty="0" err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Struktur</a:t>
            </a:r>
            <a:r>
              <a:rPr lang="en-US" sz="4184" b="1" dirty="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Website</a:t>
            </a:r>
          </a:p>
        </p:txBody>
      </p:sp>
      <p:sp>
        <p:nvSpPr>
          <p:cNvPr id="13" name="Freeform 13"/>
          <p:cNvSpPr/>
          <p:nvPr/>
        </p:nvSpPr>
        <p:spPr>
          <a:xfrm>
            <a:off x="15910677" y="509477"/>
            <a:ext cx="1900392" cy="878138"/>
          </a:xfrm>
          <a:custGeom>
            <a:avLst/>
            <a:gdLst/>
            <a:ahLst/>
            <a:cxnLst/>
            <a:rect l="l" t="t" r="r" b="b"/>
            <a:pathLst>
              <a:path w="1900392" h="878138">
                <a:moveTo>
                  <a:pt x="0" y="0"/>
                </a:moveTo>
                <a:lnTo>
                  <a:pt x="1900392" y="0"/>
                </a:lnTo>
                <a:lnTo>
                  <a:pt x="1900392" y="878139"/>
                </a:lnTo>
                <a:lnTo>
                  <a:pt x="0" y="87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92" t="-84493" r="-11449" b="-837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685074" y="1598741"/>
            <a:ext cx="14783526" cy="422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Website Konix menggunakan navigasi hierarkis (hierarchical navigation), ditandai dengan: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85074" y="2896198"/>
            <a:ext cx="15405846" cy="4869421"/>
            <a:chOff x="0" y="0"/>
            <a:chExt cx="3977636" cy="113144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977636" cy="1131443"/>
            </a:xfrm>
            <a:custGeom>
              <a:avLst/>
              <a:gdLst/>
              <a:ahLst/>
              <a:cxnLst/>
              <a:rect l="l" t="t" r="r" b="b"/>
              <a:pathLst>
                <a:path w="3977636" h="1131443">
                  <a:moveTo>
                    <a:pt x="25629" y="0"/>
                  </a:moveTo>
                  <a:lnTo>
                    <a:pt x="3952007" y="0"/>
                  </a:lnTo>
                  <a:cubicBezTo>
                    <a:pt x="3966161" y="0"/>
                    <a:pt x="3977636" y="11475"/>
                    <a:pt x="3977636" y="25629"/>
                  </a:cubicBezTo>
                  <a:lnTo>
                    <a:pt x="3977636" y="1105814"/>
                  </a:lnTo>
                  <a:cubicBezTo>
                    <a:pt x="3977636" y="1112611"/>
                    <a:pt x="3974936" y="1119130"/>
                    <a:pt x="3970129" y="1123936"/>
                  </a:cubicBezTo>
                  <a:cubicBezTo>
                    <a:pt x="3965323" y="1128743"/>
                    <a:pt x="3958804" y="1131443"/>
                    <a:pt x="3952007" y="1131443"/>
                  </a:cubicBezTo>
                  <a:lnTo>
                    <a:pt x="25629" y="1131443"/>
                  </a:lnTo>
                  <a:cubicBezTo>
                    <a:pt x="18832" y="1131443"/>
                    <a:pt x="12313" y="1128743"/>
                    <a:pt x="7507" y="1123936"/>
                  </a:cubicBezTo>
                  <a:cubicBezTo>
                    <a:pt x="2700" y="1119130"/>
                    <a:pt x="0" y="1112611"/>
                    <a:pt x="0" y="1105814"/>
                  </a:cubicBezTo>
                  <a:lnTo>
                    <a:pt x="0" y="25629"/>
                  </a:lnTo>
                  <a:cubicBezTo>
                    <a:pt x="0" y="18832"/>
                    <a:pt x="2700" y="12313"/>
                    <a:pt x="7507" y="7507"/>
                  </a:cubicBezTo>
                  <a:cubicBezTo>
                    <a:pt x="12313" y="2700"/>
                    <a:pt x="18832" y="0"/>
                    <a:pt x="25629" y="0"/>
                  </a:cubicBezTo>
                  <a:close/>
                </a:path>
              </a:pathLst>
            </a:custGeom>
            <a:solidFill>
              <a:srgbClr val="17DACA">
                <a:alpha val="4470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14300"/>
              <a:ext cx="3977636" cy="12457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17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00391" y="3404113"/>
            <a:ext cx="122460" cy="122460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313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0391" y="4078530"/>
            <a:ext cx="122460" cy="122460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313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752600" y="3303954"/>
            <a:ext cx="8893097" cy="422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Home (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index.html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)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sebagai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pusat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utama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navigasi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52600" y="3884226"/>
            <a:ext cx="1053732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Dari home,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pengguna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dapat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menuju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halaman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lainnya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seperti</a:t>
            </a:r>
            <a:r>
              <a:rPr lang="en-US" sz="2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453331" y="4558659"/>
            <a:ext cx="13901142" cy="2214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About.html</a:t>
            </a:r>
            <a:endParaRPr lang="en-US" sz="24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Contact_us.html</a:t>
            </a:r>
            <a:endParaRPr lang="en-US" sz="24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Katalog_product.html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→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ada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link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detail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produk</a:t>
            </a:r>
            <a:r>
              <a:rPr lang="en-US" sz="24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→ </a:t>
            </a: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product_detail.html</a:t>
            </a:r>
            <a:endParaRPr lang="en-US" sz="24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Keranjang.html</a:t>
            </a:r>
            <a:endParaRPr lang="en-US" sz="24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Login.html</a:t>
            </a:r>
            <a:endParaRPr lang="en-US" sz="24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958</Words>
  <Application>Microsoft Macintosh PowerPoint</Application>
  <PresentationFormat>Custom</PresentationFormat>
  <Paragraphs>244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Open Sans 2</vt:lpstr>
      <vt:lpstr>Open Sans 1</vt:lpstr>
      <vt:lpstr>Open Sans 2 Bold</vt:lpstr>
      <vt:lpstr>Google Sans Text</vt:lpstr>
      <vt:lpstr>Arial</vt:lpstr>
      <vt:lpstr>Poppins Bold</vt:lpstr>
      <vt:lpstr>Poppins</vt:lpstr>
      <vt:lpstr>Calibri</vt:lpstr>
      <vt:lpstr>Canva Sans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UI/UX</dc:title>
  <cp:lastModifiedBy>office41036</cp:lastModifiedBy>
  <cp:revision>4</cp:revision>
  <dcterms:created xsi:type="dcterms:W3CDTF">2006-08-16T00:00:00Z</dcterms:created>
  <dcterms:modified xsi:type="dcterms:W3CDTF">2025-06-22T04:59:08Z</dcterms:modified>
  <dc:identifier>DAGqh7RuC44</dc:identifier>
</cp:coreProperties>
</file>

<file path=docProps/thumbnail.jpeg>
</file>